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292" r:id="rId3"/>
    <p:sldId id="293" r:id="rId4"/>
    <p:sldId id="360" r:id="rId5"/>
    <p:sldId id="295" r:id="rId6"/>
    <p:sldId id="361" r:id="rId7"/>
    <p:sldId id="294" r:id="rId8"/>
    <p:sldId id="363" r:id="rId9"/>
    <p:sldId id="367" r:id="rId10"/>
    <p:sldId id="358" r:id="rId11"/>
    <p:sldId id="297" r:id="rId12"/>
    <p:sldId id="359" r:id="rId13"/>
    <p:sldId id="351" r:id="rId1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3073" autoAdjust="0"/>
  </p:normalViewPr>
  <p:slideViewPr>
    <p:cSldViewPr>
      <p:cViewPr>
        <p:scale>
          <a:sx n="60" d="100"/>
          <a:sy n="60" d="100"/>
        </p:scale>
        <p:origin x="-156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DAC50-21DC-418A-AA63-B7844965D1CE}" type="datetimeFigureOut">
              <a:rPr lang="es-EC" smtClean="0"/>
              <a:t>26/04/2016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B6DB0-B6FA-4078-BA37-84B2A031C9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6780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786F7-1160-4103-887E-20A6F7AD3C86}" type="datetimeFigureOut">
              <a:rPr lang="es-EC" smtClean="0"/>
              <a:pPr/>
              <a:t>26/04/2016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890E1-8639-4598-B6AC-65BD9A611A64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5310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051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0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 userDrawn="1"/>
        </p:nvCxnSpPr>
        <p:spPr>
          <a:xfrm>
            <a:off x="500034" y="6019700"/>
            <a:ext cx="821537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000493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32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7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0030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8495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0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60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8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9E6C-C89A-4A6C-84DA-EE665F30F71C}" type="datetimeFigureOut">
              <a:rPr lang="es-EC" smtClean="0"/>
              <a:t>26/04/2016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DB8-1CA5-41C9-B872-972F1B8305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329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9E6C-C89A-4A6C-84DA-EE665F30F71C}" type="datetimeFigureOut">
              <a:rPr lang="es-EC" smtClean="0"/>
              <a:t>26/04/2016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DB8-1CA5-41C9-B872-972F1B8305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9299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9E6C-C89A-4A6C-84DA-EE665F30F71C}" type="datetimeFigureOut">
              <a:rPr lang="es-EC" smtClean="0"/>
              <a:t>26/04/2016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DB8-1CA5-41C9-B872-972F1B8305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1764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9E6C-C89A-4A6C-84DA-EE665F30F71C}" type="datetimeFigureOut">
              <a:rPr lang="es-EC" smtClean="0"/>
              <a:t>26/04/2016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DB8-1CA5-41C9-B872-972F1B8305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894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9E6C-C89A-4A6C-84DA-EE665F30F71C}" type="datetimeFigureOut">
              <a:rPr lang="es-EC" smtClean="0"/>
              <a:t>26/04/2016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DB8-1CA5-41C9-B872-972F1B8305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101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C" dirty="0"/>
          </a:p>
        </p:txBody>
      </p:sp>
      <p:sp>
        <p:nvSpPr>
          <p:cNvPr id="7" name="1 Marcador de título"/>
          <p:cNvSpPr txBox="1">
            <a:spLocks/>
          </p:cNvSpPr>
          <p:nvPr userDrawn="1"/>
        </p:nvSpPr>
        <p:spPr>
          <a:xfrm>
            <a:off x="457200" y="274638"/>
            <a:ext cx="8229600" cy="3682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endParaRPr lang="es-EC" sz="2400" dirty="0">
              <a:solidFill>
                <a:prstClr val="black"/>
              </a:solidFill>
            </a:endParaRPr>
          </a:p>
        </p:txBody>
      </p:sp>
      <p:sp>
        <p:nvSpPr>
          <p:cNvPr id="8" name="1 Marcador de título"/>
          <p:cNvSpPr txBox="1">
            <a:spLocks/>
          </p:cNvSpPr>
          <p:nvPr userDrawn="1"/>
        </p:nvSpPr>
        <p:spPr>
          <a:xfrm>
            <a:off x="460752" y="703266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endParaRPr lang="es-EC" sz="2000" dirty="0">
              <a:solidFill>
                <a:prstClr val="black"/>
              </a:solidFill>
            </a:endParaRPr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500034" y="1200308"/>
            <a:ext cx="821537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>
            <a:off x="500034" y="214290"/>
            <a:ext cx="821537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 userDrawn="1"/>
        </p:nvCxnSpPr>
        <p:spPr>
          <a:xfrm>
            <a:off x="500034" y="6213494"/>
            <a:ext cx="821537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 Marcador de texto"/>
          <p:cNvSpPr>
            <a:spLocks noGrp="1"/>
          </p:cNvSpPr>
          <p:nvPr>
            <p:ph type="body" idx="10"/>
          </p:nvPr>
        </p:nvSpPr>
        <p:spPr>
          <a:xfrm>
            <a:off x="464272" y="714356"/>
            <a:ext cx="8251132" cy="42862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6044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9E6C-C89A-4A6C-84DA-EE665F30F71C}" type="datetimeFigureOut">
              <a:rPr lang="es-EC" smtClean="0"/>
              <a:t>26/04/2016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DB8-1CA5-41C9-B872-972F1B8305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2781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9E6C-C89A-4A6C-84DA-EE665F30F71C}" type="datetimeFigureOut">
              <a:rPr lang="es-EC" smtClean="0"/>
              <a:t>26/04/2016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DB8-1CA5-41C9-B872-972F1B8305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114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9E6C-C89A-4A6C-84DA-EE665F30F71C}" type="datetimeFigureOut">
              <a:rPr lang="es-EC" smtClean="0"/>
              <a:t>26/04/2016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DB8-1CA5-41C9-B872-972F1B8305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2757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9E6C-C89A-4A6C-84DA-EE665F30F71C}" type="datetimeFigureOut">
              <a:rPr lang="es-EC" smtClean="0"/>
              <a:t>26/04/2016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DB8-1CA5-41C9-B872-972F1B8305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4596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9E6C-C89A-4A6C-84DA-EE665F30F71C}" type="datetimeFigureOut">
              <a:rPr lang="es-EC" smtClean="0"/>
              <a:t>26/04/2016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DB8-1CA5-41C9-B872-972F1B8305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8630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9E6C-C89A-4A6C-84DA-EE665F30F71C}" type="datetimeFigureOut">
              <a:rPr lang="es-EC" smtClean="0"/>
              <a:t>26/04/2016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DB8-1CA5-41C9-B872-972F1B8305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795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000493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32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0030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500034" y="6213494"/>
            <a:ext cx="821537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1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000493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32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0030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Rectángulo"/>
          <p:cNvSpPr/>
          <p:nvPr userDrawn="1"/>
        </p:nvSpPr>
        <p:spPr>
          <a:xfrm>
            <a:off x="6929454" y="6072206"/>
            <a:ext cx="200026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500034" y="5713428"/>
            <a:ext cx="821537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26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500034" y="1200308"/>
            <a:ext cx="821537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 userDrawn="1"/>
        </p:nvCxnSpPr>
        <p:spPr>
          <a:xfrm>
            <a:off x="500034" y="214290"/>
            <a:ext cx="821537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500034" y="6213494"/>
            <a:ext cx="821537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Marcador de título"/>
          <p:cNvSpPr txBox="1">
            <a:spLocks/>
          </p:cNvSpPr>
          <p:nvPr userDrawn="1"/>
        </p:nvSpPr>
        <p:spPr>
          <a:xfrm>
            <a:off x="460752" y="703266"/>
            <a:ext cx="8229600" cy="5111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defRPr/>
            </a:pPr>
            <a:endParaRPr lang="es-EC" sz="2000" dirty="0">
              <a:solidFill>
                <a:prstClr val="black"/>
              </a:solidFill>
            </a:endParaRPr>
          </a:p>
        </p:txBody>
      </p:sp>
      <p:sp>
        <p:nvSpPr>
          <p:cNvPr id="11" name="2 Marcador de texto"/>
          <p:cNvSpPr>
            <a:spLocks noGrp="1"/>
          </p:cNvSpPr>
          <p:nvPr>
            <p:ph type="body" idx="10"/>
          </p:nvPr>
        </p:nvSpPr>
        <p:spPr>
          <a:xfrm>
            <a:off x="464272" y="714356"/>
            <a:ext cx="8251132" cy="42862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9802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500034" y="6213494"/>
            <a:ext cx="821537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86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Q2022649\AppData\Local\Microsoft\Windows\Temporary Internet Files\Content.Outlook\TCSD1Y00\tarjeta+slogan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71546"/>
            <a:ext cx="4267012" cy="2786082"/>
          </a:xfrm>
          <a:prstGeom prst="rect">
            <a:avLst/>
          </a:prstGeom>
          <a:noFill/>
        </p:spPr>
      </p:pic>
      <p:sp>
        <p:nvSpPr>
          <p:cNvPr id="7" name="2 Marcador de texto"/>
          <p:cNvSpPr>
            <a:spLocks noGrp="1"/>
          </p:cNvSpPr>
          <p:nvPr>
            <p:ph type="body" idx="10"/>
          </p:nvPr>
        </p:nvSpPr>
        <p:spPr>
          <a:xfrm>
            <a:off x="1142976" y="4643457"/>
            <a:ext cx="6715172" cy="50005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 userDrawn="1"/>
        </p:nvSpPr>
        <p:spPr>
          <a:xfrm>
            <a:off x="6929454" y="6072206"/>
            <a:ext cx="200026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65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86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tranet/aplimercadeo/mercadeo/logotipos/diners/dc_c_h_jpg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58082" y="6335589"/>
            <a:ext cx="1357322" cy="35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43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708" r:id="rId13"/>
    <p:sldLayoutId id="2147483709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9E6C-C89A-4A6C-84DA-EE665F30F71C}" type="datetimeFigureOut">
              <a:rPr lang="es-EC" smtClean="0"/>
              <a:t>26/04/2016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BADB8-1CA5-41C9-B872-972F1B8305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918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aluxuryhotelcollection.com.mx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2"/>
          <a:stretch/>
        </p:blipFill>
        <p:spPr bwMode="auto">
          <a:xfrm>
            <a:off x="0" y="2564904"/>
            <a:ext cx="9143999" cy="120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3527" y="4005064"/>
            <a:ext cx="849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Presentación de producto</a:t>
            </a:r>
            <a:endParaRPr lang="es-EC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0661" y="436602"/>
            <a:ext cx="842493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entury Gothic" pitchFamily="34" charset="0"/>
              </a:rPr>
              <a:t>PROGRAMA DE RECOMPENSAS – TITANIUM MILES / AAdvantage</a:t>
            </a:r>
            <a:endParaRPr lang="es-EC" sz="2000" b="1" dirty="0"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0681" y="1148546"/>
            <a:ext cx="82449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Condiciones </a:t>
            </a:r>
            <a:r>
              <a:rPr lang="es-EC" b="1" dirty="0"/>
              <a:t>del programa</a:t>
            </a:r>
            <a:r>
              <a:rPr lang="es-EC" b="1" dirty="0" smtClean="0"/>
              <a:t>:</a:t>
            </a:r>
          </a:p>
          <a:p>
            <a:endParaRPr lang="es-EC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Las </a:t>
            </a:r>
            <a:r>
              <a:rPr lang="es-EC" dirty="0"/>
              <a:t>millas nunca caducan (siempre que el cliente consuma con su </a:t>
            </a:r>
            <a:r>
              <a:rPr lang="es-EC" dirty="0" smtClean="0"/>
              <a:t>tarjeta)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No </a:t>
            </a:r>
            <a:r>
              <a:rPr lang="es-EC" dirty="0"/>
              <a:t>se otorgará millas </a:t>
            </a:r>
            <a:r>
              <a:rPr lang="es-EC" dirty="0" smtClean="0"/>
              <a:t>a </a:t>
            </a:r>
            <a:r>
              <a:rPr lang="es-EC" dirty="0"/>
              <a:t>consumos en establecimientos o rubros con </a:t>
            </a:r>
            <a:r>
              <a:rPr lang="es-EC" dirty="0" smtClean="0"/>
              <a:t>restricción </a:t>
            </a:r>
            <a:r>
              <a:rPr lang="es-EC" sz="1400" dirty="0" smtClean="0"/>
              <a:t>(lista de especialidades con restricción en la web o intranet)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No </a:t>
            </a:r>
            <a:r>
              <a:rPr lang="es-EC" dirty="0"/>
              <a:t>se otorgarán millas por los pagos realizados por compra de millas o el pago del fee por transferencia de millas</a:t>
            </a:r>
            <a:r>
              <a:rPr lang="es-EC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Para </a:t>
            </a:r>
            <a:r>
              <a:rPr lang="es-EC" dirty="0"/>
              <a:t>consulta del </a:t>
            </a:r>
            <a:r>
              <a:rPr lang="es-EC" dirty="0" smtClean="0"/>
              <a:t>saldo, movimientos </a:t>
            </a:r>
            <a:r>
              <a:rPr lang="es-EC" dirty="0"/>
              <a:t>de las millas </a:t>
            </a:r>
            <a:r>
              <a:rPr lang="es-EC" dirty="0" smtClean="0"/>
              <a:t>y para realizar un proceso de redención de millas, </a:t>
            </a:r>
            <a:r>
              <a:rPr lang="es-EC" dirty="0"/>
              <a:t>el cliente deberá </a:t>
            </a:r>
            <a:r>
              <a:rPr lang="es-EC" dirty="0" smtClean="0"/>
              <a:t>ingresar al sitio </a:t>
            </a:r>
            <a:r>
              <a:rPr lang="es-EC" dirty="0"/>
              <a:t>web </a:t>
            </a:r>
            <a:r>
              <a:rPr lang="es-EC" dirty="0" smtClean="0"/>
              <a:t>de cada programa de recompensas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Adicionalmente, existe un canal de servicio al cliente a través del Call </a:t>
            </a:r>
            <a:r>
              <a:rPr lang="es-EC" dirty="0"/>
              <a:t>Center: </a:t>
            </a:r>
            <a:r>
              <a:rPr lang="es-EC" b="1" dirty="0"/>
              <a:t>1800 CMILES (264 537</a:t>
            </a:r>
            <a:r>
              <a:rPr lang="es-EC" b="1" dirty="0" smtClean="0"/>
              <a:t>) /www.titaniummiles.com/ AA.com</a:t>
            </a:r>
            <a:endParaRPr lang="es-EC" b="1" dirty="0"/>
          </a:p>
          <a:p>
            <a:pPr algn="just"/>
            <a:endParaRPr lang="es-EC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0" t="86602" r="13127" b="5842"/>
          <a:stretch/>
        </p:blipFill>
        <p:spPr bwMode="auto">
          <a:xfrm>
            <a:off x="6588224" y="6265242"/>
            <a:ext cx="2339752" cy="4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5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xQHBhQUExQVFhUXGR4bGBcXGSAaHxwcGxgkHR8cIiMZHSggHR4nHh4dIjEjJSkrLi4uICUzPDUsNyotLysBCgoKDg0OGxAQGzQkICQuLiwzNSwvLCwsNy0sNC0sLDQsLDQsLCwvLCwsLCwvNy0sLCw0NCwsLCwtLCwsLCwvLP/AABEIAOEA4QMBEQACEQEDEQH/xAAbAAEAAgMBAQAAAAAAAAAAAAAABQYDBAcCAf/EAFMQAAIBAwIDBAUEDAkJCQEAAAECAwAEEQUSBiExEyJBUQcUMmFxQoGRswgVFiMzNlJicnN0gkNTY4OToaKy0SQmNDdUkrG0wycoRFVklMHT1CX/xAAbAQEAAgMBAQAAAAAAAAAAAAAABAUBAwYCB//EAD8RAQABAwEEBggEAwYHAAAAAAABAgMEEQUSITFBUWFxkdEGEyKBobHB4TIzQvA0UnIUI0NTgpIVFiRiosLx/9oADAMBAAIRAxEAPwDuNAoFAoFAoFAoFAoFAoFAoFAoFAoFAoFAoFAoFAoFAoFAoFAoFAoFAoFAoFAoFAoFAoFAoFAoFAoFAoFAoFAoFAoFAoFAoFAoFAoFAoFAoMF3dx2UJaV0jUdWdgo+knFBBSce6bG+PXYGP5jb/wC5msTMRzHwcf6cWwbuJf0yU/vgCsRVTVylnSYTWnapBqkW6CaKVfON1cf2Sa9MNugUCgUCgUCgUCgUCgUCgUCgUCgUCgUCgUCgjNe12DQLUPO+NxwiKCzu3gqKuWY/AcupwKxVVFMa1TpBEa8lVuNSv9c6H1GE9Au2Sdh7ycxxfAByPMVz2Xt+ij2bEb09c8vOfgmW8SZ41cGkeH7OxPazKrsOs105lbl+dMTj5sVR3NoZmROm9PdTw+SVFm3R0PScVWS8o5lfHhCrSY/olNYp2ZmXOPq59/D5szftx0j8WWir35Sg85Y5Ix9MiAUq2VmUf4c+7SflLEX7c9LyNKsNc++xrA5HSWBgGB9zxEMD89YpyczFnTWqnsnX5SzNFuvqltQPfaJzgm9ajH8DdHv48kmAzn9YH+I61cYvpB+m/T748vLwRrmH00LLw9xPDrjMg3RzJ+EglG2RfDOOjJ5OpKnzrpLV2i7Tv0TrCFVTNM6Sm62MFAoFAoFAoFAoFAoFAoFAoFAoFAoFBB8UcQjQ4FVV7W4lJWGEHG4jqxPyY16s3h8SBWq9eos0TcrnSIeqaZqnSFXtLAWcr3d1KJLgr35m5JGg57IwTiOMfSerEmuIztoXs2vdj8PREfXrlZ2rNNqNZ5vdgLriYBrb/J7Y9LmRcvIPOKNsYXykflz5KRzq1wdgRpv5HhH1ny8Wi7l9FCd0/geztJA7xm4lH8Lcntmz5jd3U+CBRXR2rNu1G7bpiI7EOqqauMysSgIABgDwFbHl660EFqnCFnqcm94FWTwlizFIP34yG+bOK810U1xu1RrHazEzHGEBe6XecPLuUte246jAFygHltAWf4YVvLcaoczYNu57Vj2Z6uj7JVvLqjhVxa0tvBxJaRzRvhlJMU8fdkjbocZGR5MjDn0Irn7N/I2femOU9MTyn99cJlVNF6lPcLcRPdXBtboKt0g3Bl5JOg5donkR0ZPknzBFdrh5lvKt79HvjqlWXLc0TpKz1LaygUCgUCgUCgUCgUCgUCgUCgUCg1dV1CPSdNknlbbHGpZj7gM/OfIeJoKLpEDzzve3ICzzDoT+BhBykIJ6YzuY+LE+Qrh9rZ85V3co/DHLtnr8vutMe1uU6zzZtA0z7rphcTqfU1bMELD8MVPKdx4pnminr7R6ir/ZWzIxqfWV/jn4dnf1omRfmudI5LfruqLoujyzuCVjQttXqxHRR7ycAfGriZ04yjOc6o899cBbg3FxM6l/VLaTsYokHUswdNwB5bnY7j0UDIHP0ZmXnV1RjaUUR0zz+v76Uubdu1Eb/GTTeHrDUNHjnFnDiSMSYZQT3l3cyeeefWqO9mZdu7Nubs8J05+5LptW5pid1q8Ly9vEhtmuLCYxrKsLP2sTxsAQyo5KNHzAOzYynkduedxfys7Z9Uesn1lE9PKfHonv1RqLdq7Hs8JX3hriM6hOYLhBFdINxVTlJEzjtIyeZXPVTzUnBzyJu8TLt5Vvft/eEW5bmidJWKpTwp/E+gNaXLXlmuZOs8C9J1HiB0EwHst8r2T4EQNoYFGXb0nhVHKf30Ntq7NuexE3cS8RaTFNbybXGJbeYdVbwyPyTzV1PUEg1x+Nfu4GRxjlwmP34x5LGuim9RwW7hXWxr+jrIV2SAlJo85Mcq8nT6eYPiCD413tFdNdMVUzrE8VVMTE6SmK9MFAoFAoFAoFAoFAoFAoFAoFAoKVxtN9stctrP5C/wCUzjzCNiFD7mky381VVtnK9RjTEc6uHn8EjGo3q+5oatAdb1OGxGdsoMlwRyxAhAK8jkGRiqfDf5VR7Bw4u3Zu1cqeXf8AbyScu5u07sdK0cU38+jaSrWlr6w+5V7IHaFTB58geQwBgDxrsZVylX+t3vF3D80Kw2sZPcbdNKrxSKQw3I9uCCDg4PUe41UZW1rNiqbd2ir4cvFIt49VUa0zH79zVuLq/i1ATRWpSYoIpdzxtBJGGLdQ4lUjLFSEzzwQaq9nZlnE1pi5E0zx00mKtfDTq6W+9bqr46cfgk+FfxLtf2aP6oVT5v8AF3P6p+aTb/LjuQumre6lwtppSG0U28cTRSGaTcU7MKysBCQA6dQCcEA88Cuiz9qYtdNePcirpjlHOOmOKFasVxpXGjc1K11G8eJ1is0lhcPFIJ5DtPRgR2AyrKSpGeYPmBVXg5eNiXN+mqqeuN2OP/kkXbddyNJiPH7LF90Goj/w1mfcLmT/APPVx/zDi9VXhHmjf2OvsSWg8UjUL7sJomt7jaWVGYOsijqY3HJsZGQQrDOcYq0xcu1k071udfm0V26qJ0qQd5a/aDiwxjlBebpYx4JOvOVB5B1++AeYkqk9IMPWmMinnHCe7on6JWJc47kvWlTfafjZf4u9Uq3kJ4V3KfcXi3A+fZr7q9ej+VvW6rM/p4x3Tz8J+bGXRpO9HSvldEhlAoFAoFAoFAoFAoFAoFAoFAoOfWD+u8SahP8AywgX9GCMAgfzjSVyHpDd1vU2+qNffP2iFjh0+zMpHgOL1nUb65PjKIE/QgXBx/OtL9FXmyLPqsSjt4+P20RMireuSuFWbSot2uzj67xyzb2xPvO6YZ+OAB8wrmPSSPy/9X0TsL9XuaA0eLW+KLlZu0Kx2sTIFmkjALSTZOI3XOdo656Vt2DZt148zVTEzvTziOqHnLqmK+E9D7wr+Jdr+zR/VCuezf4u5/VPzTLf5cdyNXha2g9EgulEyzCxEgYXE4AfsdwIXtNo5+GMe6u9nGszOs0R4Qqd+rrbcvCttFbFj2/JST/lM/gM/wAbXDRnXpq0jTn/AC0+S19VTEa8fGWHhmB9MSxUySOt1ZCZlkYuUlQR7iC5JAYS816Aryxk1c7ew7VFqm7RTETrpw4daNiXKpq3ZlIcTt2FrDKv4SK4gZPPLTLGy/vI7KfjVZsSuqnMpiOnWJ8Nfo3ZURNuU76SIf8ANdpgO9aulwvwjbLj54i6/PXZ5FmL1qq3PTGitoq3aolX+L37HRe3HW3kjnUjyjcM30puHz1xOyLs2synt4eP30WeRTvW5dHByK7xVPtAoFAoFAoFAoFAoFAoFAoFAoOdcKd6wkbxa5uSfj61JXC7bn/rK/d8oWuN+VCb9GR3cII3i01wT8TdyV2mPGlmiOyPkrK/xT3rVW55Ua9/H65/Zrf6yeuY9JOVv/V9E7C/V7kLrGoHRtakkS8soWlgRGjuebEI0hDLiVOu8joelaNkZtyzamim1NUTVzjl0dj1kW4qq1mrRt8K/iXa/s0f1Qqqzf4u5/VPzSLX5cdypW/EM17wNbWYurFxLHBB2KKe2CsVRgSJjhlXJY7McjyFdbXtG5TVXTNqYimKvanlw106OnvV8WYmIne56cFn48v1tNAaMyJG1wexVnIUL2nJmJPQKm5viAOpFcrs21Nd6KtNYp9qdOPLlHvnRPvVaU6dfBsaHB61N6y1xHcNsESGIARRxg52IAzdTgsWYk4XoABUjam0LuRMUV0bkRx0nn7+TxYs00cYnVg0GVtX4rjS+Q2/ZsZLaDIdZnQZ3mRTgsgywiwCPa72OVzsbGxada7de9V3aae76o2TXcnhVGkL5xJALnh25Q9GhkU/AoRV+iKDdH1z0dsT8uyJPzwV8+o9jOjTor/9lvPG17nQtFkMujQMepiQn50FfQVQ3aBQKBQKBQKBQKBQKBQKBQKBQc74bHZC6j8Y7u4GPc0plX+y6n564jbtG7lzPXET9PotMWdbaZ9GzBNAki8Ybm4Qj9KdpF+lJFPz11uFXFePRVH8sfJXXI0rmO1a6lPCjXv4/XP7Nb/WT1zHpJyt/wCr6J2F+r3MelQLNxbeblVsWcOMgHH3yfzqV6Pfw1X9U/KGvM/HHc1eExu4MtR/6aP6oVzOb/F3P6p+ada/LjuVrQ9QE3qcbQ9+0hVI7aILJNJN2YRpX7MlY4wCVUyEe0WOO7XU59V3Mo9TjxwnnVPCNOqOv3eaBaim3O9X4OhcN8NuLlrm9CNOy7UiHeSCPOSoJHedjgs+BnAA5DnNwcG3iW9ynjPTPW13bs3J1lHazaR2HHcfYqqGa2kMyqAATHJGI3IHyu/IufEcvAYrfSGmmbFNU8976Tq3YczvzDV4n7ltA49tLq2KH3m4VD9KMyn3E1S7DqmMymI6Yn5a/OEnKiJtytXG936jwdeOOogk2/pFCFHzsQK7nXRVqbxEn2u4EnTxW2aMfHs9g/rxXz7E/vc2meurX46re57Nqe50axg9WskT8lVX6BivoKoZ6BQKBQKBQKBQKBQKBQKBQKBQUK7j+13Hc6H2bmNJ08t8YEUo+O0Qn5zXM+kVjhRejun5x9U7Dr4zSy8OXH2s4zliPJLtBKnl20ICSL8TH2bfuNUnYGRv2JtTzpn4T99WvLo0r161j4l4gh4Z0sz3BYRhguVGTljgVeorn1jxXa6hrNxdvcW8QlEcccbzR7hHFuIZsOQCzOxxnkAPHNcrtuLuRXTTbt1TFOvHdnnPu7E/F3aImZmOPa+XeoWNxftKupLEzII27K5jUMqliM5z4u301ExLu0MWjct2501140z++hsuU2bk6zV8WjAmn29sqJqzqiqFVReJgKBgD4YrFVWXVVNU48az/wBkkRbjhv8AxZtOmsdMtVjh1YxoowFS6hA5fBefxNS/+IbU/wAuf9ktfqbH83xbP21tv/OpP/dxf4U/4htT/Ln/AGSepsfzfFksNW07T3dxewvI/tySXKyO2OgyWJwMnCjAGeQqBlRn5VUTcoq4cvZmI+Tdb9TbjhMeKV0i0fibVIpSjJZwsJFMgKtPKPYIVsERIe9lsFmC4GBk3myNl1Y/97d/FPKOr7ouRfiv2aeTc4/n9cntbMc+1kE0o8ordg/P9KXsl+c+VTtqZEWMWqemeEd8/bWWqxRvVxCM1uP7YajaWo59rOruP5OA9qx+BZUX96uc2BY38ibnRTHxnh8tUzLq0o063RK7NWlAoFAoFAoFAoFAoFAoFAoFAoKxx9pr3OmpcQruntX7VFHV0xtlj6fKQnA/KC1Hy8eMizVanp+fQ9269yqKkFfxjXNIjltnAcFZreTwDjmufHawJRh5MRXEYmRXg5OtUcuEx2fvjC0uURdo4LZw9rEfEelB9uGB2yxNgmORfaQ/DqD4gg+Nd7RXTXTFVM6xKpmJidJSPqcf8Wn+6P8ACvTCH4j1Oz0bT5DKYVYKcJ3d7Ejuqq9SxPIAUmdOMisaBpy2vDkETqgdYURuQOGCAH486+eZN2qu/XXTM6TVM+7VcUUxFERPUkOBNTtF4YghkeBJreNYpo5CoZXjG0kg8yGxkN0INfQLdym5TFdPKVRMTE6Sty2sTLkIhB6HaK9sPQtI1PJE/wB0f4UGLVdSj0jTpJ5mCRxqWZj4Af8AEnoAOZJAoKTpCSXd1LdzjbLPjCH+ChXPZx/pcyzfnMfIVw+2M7+03d2j8NPLtnpny+60xrW5TrPOW7wJb/bO/mv2HdcdjbZ/iUbLSfzj8x5qiV02ysP+zY8RP4p4z5e756oN+5v19i6VZNJQKBQKBQKBQKBQKBQKBQKBQKBQc71i2+4zUi/SxnfJPhbTOeefyYZGOc9FY+AYYoNs7Mm/HrrUe1HOOuPOPil41/d9mrk9XdnLZan63ZlRNgLLExwlwg6K2PZdeeyTwzg5BxVRsvas4s+rr40T4x3eX7mRfsRXxjmtXD3EkOuowQlJU/CwSd2SM+8eI8mGVPga7O3couUxXROsSrZiYnSXrUuGLPVbntJ7WCV8AbpI1Y4HQZIr2w1PuG03/YbX+hT/AAoH3Dab/sNr/Qp/hQT8aCKMKAAAMADwA8KDR1rWoNCtO0nkCAnCjqzseiqo7zsfIAmsTMRGsimv23El8s1yhihjO6C1JBII6Sy45GT8lBkJ5luY5Tau2IuRNmxPDpnr7I7O3p7udhj42ntVMdxG3FGpGzhJEKnF5MD0XH4BCOsj/KPyFJ8SBTYuzJqmMi7HCOUdfb3dRk39PYpdCghW2gVEUKqgKqgYAAGAAPAAV1ivZKBQKBQKBQKBQKBQKBQKBQKBQKBQY7iBbq3ZHUMjAqysMggjBBB5EEeFBQ7rRp+EvwCvcWQ/gx3prceS55yxDwX21HTcByotpbGpvzNy1wq+E+U/vtSrOTNHCrkwtBa8T26SowYr+DmiYpJGfEBlwyHzU/OK5u3eysC5pGtM9U8p+k96bNNu7HW27e/1HSxgPDeIOgm+8y48t8asjf0a/Gr2x6RUTGl6nTu4x4f/AFFrw5/TLcXjWSNfvmnXYP8AJtBIPp7ZT9IFWVO2MOr9fjE+TROPcjofTxuzjuadek/ndgg+kz//ABWatrYcf4kfHyIx7k9DVn1nUdQGFS3tF/KJNxJ8wwkan4lx7jUC/wCkNmn8qmZnt4R5ttOHVP4p0akWmxabI1zPIZJAO9cXDAlR4gZwka+5Qoqgyc/JzKt2fCP3xS6LVFuNXm0Fxxbytt8FqfauiMPIvlArc+fTtWGB8kN1q42fsPSYuZH+3z8vHqR72V0ULzpGlxaNp6wwoEjXoB/WSTzLE8yTzJrp4jRBblAoFAoFAoFAoFAoFAoFAoFAoFAoFAoFBXtY4OttTuzMA8E56zwN2bn9L5MnQe2rVqvWLd6nduUxMdr1TVNM6xKIk0PUrD2JLa7X+UDW8n0oHRj+6tUt70fsVcbdU0/GPP4pNOZXHONWA3F7Ee/ps/xjlgcfNmVT9IFQKvR29+muPjHm3RmU9MHrd4/s6bc5/OkgUfXGsR6O3+mqPj5E5lPUyx6Xqd98m1tV82Zrh/8AdURoD+8am2fR21H5lcz3cPNqqzKp5QkdO4HgjnWS5eS8lU5Vp8FFPmkagRqffgt76urGJZx40tUxHz8eaNXcqr/FK01IeCgUCgUCgUCgUCgUCgUCgUCgUCgUCgUCgUCgUCgUCgUCgUCgUCgUCgUCgUCgUHNOF/SBecQ8S3NmttbpJb795aVypKSbMAiPOCfHHTw8KCe9H/HCcYwzKYzDPA22WItvAySAQwA3A7T4ciPgSG9xdxOnDENuzjPbXEcPXGA55v8ABQCaCYvWkWzcxBWkCnYHJClscgSASAfPBoKB6PPSd91OuS2s8It5kB2rv3bipIdeYGGHXHPIz5UFoudTuY+LYrdY4jDJG8naFm3ARsisu3bgnMi4OemfLmGhJxcdR4qexs1V3iXdPM+ezi8AgC85HyemVA588ggB8uOJ7jTeJraznt1PrDMEuI2OwqsbMw2nvI4IXu5Iwc55YoPeocX9rxWNPtEWS4C75nc4SFOXM45u3Ne6Me0Mkc8B5Ti46dxUljeqqPMubeZM9nLzwUIbnG+egywORzBIBC20ERxZqUujcPzXEKI5hQyMrsVBRFJbBAPewMjlz6cutBRtL9JF5qPB0uorZwmKJiGj7Zg5CgFmH3srgbvHwB92Q98SelJtP4Wt7+3hSW3nbYQ7lHSQA5UgKQR3W558B1zQWU8WDSuCxfXwWMFFcRxkue+AVQZxlzn3AeeATQfLHVb++0VbpbeHvqHW2LMJCpGRmQjaHI+SUwDyLDmQEDqXpHmg4J+2MdsuwStG0UjFHUB9gJwCM7uo8M+6gl9M4lur/gM34hhDmNpVi3tzRQTgtt5MQOXLHn7giuDeO7vizh+4uY7aBBCSqo0jEuyqGIzt7vIjB58z4UGPg3j+84u0W5nhtIR2PJUMjEyNt3bR3cLyxzPiR8aDa9GHpJXjd5Y3jEM0eGCBtwZDyJGQDkHkeXyl+YLDb6ncScXSWxji7FIll7QM24iRnVV27cZzG2Tnpjz5BHWPFrcQ69Pb2KoUtztmuJclN5yNiKpBfoctuAGPHIyHqHia4XicWMtuqStG8iTBi0TqowMcgytuPeU52+ZyDQQ/BHH9zxPxRPatbRRC33CVxIzc1fZhRtGcnPM45Cg8X3H93bekFdMFtCWcjbL2jAbCu/cRtzkAHl5jr40HQb27WwsXlkOFjQux8goyT9AoI7hDXV4l4bgulG3tFyVznawO1lz44YEUD1G7/wBrT+gH/wBlBxzgPVl0f0rau7RzSd+fCwxPK3+k56IDgcupwPfQWX0D6Yotbq97WN3uXBMcbbjEMltr5Aw5LHljoAc8+Qanp209tb0uWRSdth2ZIHPLTH74CPNU7FgfJzQdE4H1n7oOEba4zlnjG8/nr3X/ALQNBxX0gaBJw+LbV7QbWErdrgcg4lba5x8lh3W8Dy67qDp+lcSx67dWl5H7Jsrpiv5LLLb7kPwII9/I+NBVPsclNxaX87ktJJKu5j4kBmz85c0HWL7T0vZYncHML9ohHg2xk+ja7UHH/sfbk6truqXL+27RsT+seRiP6h9FBsfZGqYLKxnQlZI5WCsOoyA2fpQUHXLKf1mzR+m5Q30jNBE8efiPf/ss31LUHGuC+I7fT/Q1dW5kVriZpY44F70jGRAoO0c8cyc+7zoNXi7QpeH/AEI2cc6lZHu+0KHqoaKTAPkcAEjwJxQSPpluGn0TRrbJCOis3x2Iin5gzfTQd6VQigDkB0oObemXT00/0aXQjGA8yyEfnPMGb6Tk/PQaPDnFsEHotSEpc7xasuRbSlc7CPaCbce/OKDW9Af+rq8/XSfUJQffscvxUuv13/TFBS9b02TgK40zVbUfe5YYS6jkO0MI3oeXISLk+PPcfAUHVL7iFZra+vbZsg6ZHJG3kd1wRnyIbkR4EGgi/sdIBHwTK3i1w30CNAB/x+mg6VPYJPfxSkd+IMFPucAMPgcKfmFBxD0b63HovpE1ZpFlYNLIB2UTynlO3URqcfPQZTqaat9kFayRiQLsxiSNo25QP8lwDj34oOp8bQfbLTFtMsvrT9kWXqECmRz7gVQpnzYUFE+x71Fo9Ou7GXIe3lzg+AbKso+DoT+9QdcoOKeij/XDq/6U/wDzVA9FEbJ6WtXMeewVpQ2PZ3G47n9Qkx7s0Fss9An4l4fmf1vs4r/fIU7FG+9yLtj7zd7PYiPn4Ee6ggvse9RZNNu7GXIkt5c4PgGyrKPg6E/vUF50jTo9Z4OMEo3RydqrD3GVuY8iOoPgRQcy9EWhS6Bx/e2M5JWOB9vgGWR4xvH6SqufhjwoN/0FRNoGtalp82BLG6sB0LKMqWA/JwYyPcwoOq3mpR2d3FGx78zFUUDJO1dzN7lA6t0BIHUig5R6H7L7l+P9TsXG0kK8WflRo7bSP3ZF/r8jQe/TtC2u6tpunxc5ZXZiOu0clDEfk47Q58lNB12GIQQqo6KAB8AMUELx5+I9/wDss31TUFO+x5OeAm91w/8AdSg1vsj/AMS4P2pfqpKCH9MOkvNwNpl5GM+rogbHPCyIm1j7gygfvUHZ9PvE1CxjljOUkUOpHiGGRQc79MOpx6t6Lrh4juQSqgbHJikwViv5S7gRkcjjly50ElwqcehqP9ib6tqCsegM49HV5+uk+oSgfY5H/NS7/Xf9MUFxsNCj4m9FttbS+zJaQ4bxVhEpVh7wcH39KDnvoh0KZotY064JVljWDB6Lv7XmuR7JLbx55z40E39j7KbTRbu0kBWaC4JdD1UMoX+8jUHS5tTji1OODOZZFZwo54RcZdvJckLnxJ+OA5H6HD/2lax+m/8AzDUDWD/3jrb9AfUPQXzULebWOLm7GfsRawhSwRZMvOdzLhuhVI4znykPvoOdWEL8E+nRVkkDreqcvtCZaU+S8smZAP3vfQdxoKlZ+jfT7C7aSKOaORshnS6uFZgTkglZcnJAJz40EpacL2tjorWsUXZwvneI2ZWbPUl1beSQMElskculBsabokWmaT6vF2ixAYA7WQlRjGFZnLKAOgBGPCgh9O9Hthpl68sMcscjhg7rczhmDe1k9rkknnnrnB6jNBL6BoUPD1j2VurLHkkK0jyAEnJx2jHaCcnA5ZJPU0GY6ZEdXFzt+/CMxb/NCwbafPDDI8snzNBoa3wrb61dpK6sk6DCTxO0cgHluQgkczyORzPnQZNG4ch0i4aRe0eZhtaaZ2lkKg527nJKrnntXA91B91jh6DV7qOV1ImiOY5o2KOngQGXqpBIKtlTk5FA03h2HT9QecBnncYaaQ7n2j5IJ5Iv5qgD3UEtQaGt6PFrunmGcM0be0qu8e73ExsCR7jyoNLhrhK14XDC0jaMP7S9rI6k+e13IB5AZAzQeOJODbPieRTdRvJt9le1lVR7wqOFz78ZoN3TdCg0zSfVkQmHG3s5HaUbSMbPvrN3MctvT3UENF6P7SGMxo1ykBJJt1uJFi5kkjaG9kknK5x7qDe1zhC016xjhniJijGEiSR40GBgd2NlU4HIZHLnjGaDxb8GWltoDWaJILds5jE8uMHqoPabgpycqDg5ORzoNWx9Hdhp9lJFFFLHHKMSItxOAw94EvlyPmOXSgaZ6PLDSYpFgjliWUbZAlxOoYe/Evx59eZ8zQTmjaVFounrDCGEa8lVnZ8DyBkYkAeAzgUHuHTY4dTknVcSSKiOw+UIy23PvG4jPXGB4CgjNW4RttT1IXGJIrjG3toJGicry7rFDhxyHtA9BQZtM4bg0y3kVO0LSjEkrSu0rYGBmQtvGATjBGOoxQR+i+j+w0LU+3t4Xjl55YTSnIPMhg0hDAnBwQeYBoPE/o60+41c3LRSGctu7X1icNkdCCJOWBgDHQDFBK6Zw5BpeoyzRCQSSnMhaaVwx8CVdyuQBgHHIchyoNK/4GstR1tbqWJ3nRgyO00p2lW3AKu/aFDc9oGPdQWOgUCgUCgUCgUEdxEccP3P6mT+4aCuaPYWbww//wA9wxCd8wDkcDvE58+eaDYuuIbmPTbu4WOIRWrTZVi26VYSdxUjkhwCBkNk+Q5kLHe3yWWmvO5xGiGRj+aq7ifoFBG2d3eGSJpIYtkh76Ix3wgqSCSe7JzwpChcZyNwFBofdFP9pPXuzj9V29pty3adh17XOMbtnf7PHTluzQZzqt1d3t2kCQgW7hQZC33wmBJdvd9j28bu94cqCMS8bXeI9Pl2p2L2j3CI+SVJMBDcjt3qHwD4At50GWx1w2/Ddky+r2sLWsT9pcSZVcoMRLucMxA6uzfk+0ScBms+J5dTjtRDHHunWbcxYlEMEioWGAC6kk49knK9OeA3rDUp7xJ0xCs1vL2bk7tjAxLKGA6r3ZFyCTgg8zyoNax124utIeYRwlS4EUhYohj6NO27mE6lce2ACMBgQGbhviAarfTxdpBKYljbtbdsoRIXG3GW2spjbI3HkR7wAsFAoFAoFAoFAoFAoFAoFAoFAoNbUrX17TpYs47RGTOM43KRnHj1oIezsdQt40X1mzKqAP8ARZASBy6+tYBx44oMk/D5m4du7btMes9v39vs9vu8M89u7zGceFBKXFit3prQyDcjoY2HmrLtI+cUEZaaZdB4VluVaOI5yiFHlwMKJDvK455YKBuYD2RlSGmeGZTpBs+3T1QjZjsz2nYHl2O7ft9nub9udvLG7v0EvYaZ6ndXTbs9vKJMYxtxBHFjrz/B5zy648KDR0jhz7Xep/fN3q1obb2cbs9l3+vL8F05+115cw09O4Xm0gwmGWEslpFbFpYi2OxBw67ZFIDbjuTPPC8xjmGxofDT6ZcRM03adl6xglNrN6xKsuWIbG4FTkgAHPRccwx6pwzJdi5CTIq3E6ySK8ZYMiwJEYjtkUlWMYJ58wSuME5DLfaLcahDH2ktuWilWSMCBgh2qylXVpWyMNlSCNrKp54xQfbfRrmPULic3EfaTQCMAQnEbRs5jZcyd5R2jbg3tHmCo7tBPxArGAxycDJxjJ8TjwoPV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B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4" descr="data:image/jpeg;base64,/9j/4AAQSkZJRgABAQAAAQABAAD/2wCEAAkGBxQHBhQUExQVFhUXGR4bGBcXGSAaHxwcGxgkHR8cIiMZHSggHR4nHh4dIjEjJSkrLi4uICUzPDUsNyotLysBCgoKDg0OGxAQGzQkICQuLiwzNSwvLCwsNy0sNC0sLDQsLDQsLCwvLCwsLCwvNy0sLCw0NCwsLCwtLCwsLCwvLP/AABEIAOEA4QMBEQACEQEDEQH/xAAbAAEAAgMBAQAAAAAAAAAAAAAABQYDBAcCAf/EAFMQAAIBAwIDBAUEDAkJCQEAAAECAwAEEQUSBiExEyJBUQcUMmFxQoGRswgVFiMzNlJicnN0gkNTY4OToaKy0SQmNDdUkrG0wycoRFVklMHT1CX/xAAbAQEAAgMBAQAAAAAAAAAAAAAABAUBAwYCB//EAD8RAQABAwEEBggEAwYHAAAAAAABAgMEEQUSITFBUWFxkdEGEyKBobHB4TIzQvA0UnIUI0NTgpIVFiRiosLx/9oADAMBAAIRAxEAPwDuNAoFAoFAoFAoFAoFAoFAoFAoFAoFAoFAoFAoFAoFAoFAoFAoFAoFAoFAoFAoFAoFAoFAoFAoFAoFAoFAoFAoFAoFAoFAoFAoFAoFAoFAoMF3dx2UJaV0jUdWdgo+knFBBSce6bG+PXYGP5jb/wC5msTMRzHwcf6cWwbuJf0yU/vgCsRVTVylnSYTWnapBqkW6CaKVfON1cf2Sa9MNugUCgUCgUCgUCgUCgUCgUCgUCgUCgUCgUCgjNe12DQLUPO+NxwiKCzu3gqKuWY/AcupwKxVVFMa1TpBEa8lVuNSv9c6H1GE9Au2Sdh7ycxxfAByPMVz2Xt+ij2bEb09c8vOfgmW8SZ41cGkeH7OxPazKrsOs105lbl+dMTj5sVR3NoZmROm9PdTw+SVFm3R0PScVWS8o5lfHhCrSY/olNYp2ZmXOPq59/D5szftx0j8WWir35Sg85Y5Ix9MiAUq2VmUf4c+7SflLEX7c9LyNKsNc++xrA5HSWBgGB9zxEMD89YpyczFnTWqnsnX5SzNFuvqltQPfaJzgm9ajH8DdHv48kmAzn9YH+I61cYvpB+m/T748vLwRrmH00LLw9xPDrjMg3RzJ+EglG2RfDOOjJ5OpKnzrpLV2i7Tv0TrCFVTNM6Sm62MFAoFAoFAoFAoFAoFAoFAoFAoFAoFBB8UcQjQ4FVV7W4lJWGEHG4jqxPyY16s3h8SBWq9eos0TcrnSIeqaZqnSFXtLAWcr3d1KJLgr35m5JGg57IwTiOMfSerEmuIztoXs2vdj8PREfXrlZ2rNNqNZ5vdgLriYBrb/J7Y9LmRcvIPOKNsYXykflz5KRzq1wdgRpv5HhH1ny8Wi7l9FCd0/geztJA7xm4lH8Lcntmz5jd3U+CBRXR2rNu1G7bpiI7EOqqauMysSgIABgDwFbHl660EFqnCFnqcm94FWTwlizFIP34yG+bOK810U1xu1RrHazEzHGEBe6XecPLuUte246jAFygHltAWf4YVvLcaoczYNu57Vj2Z6uj7JVvLqjhVxa0tvBxJaRzRvhlJMU8fdkjbocZGR5MjDn0Irn7N/I2femOU9MTyn99cJlVNF6lPcLcRPdXBtboKt0g3Bl5JOg5donkR0ZPknzBFdrh5lvKt79HvjqlWXLc0TpKz1LaygUCgUCgUCgUCgUCgUCgUCgUCg1dV1CPSdNknlbbHGpZj7gM/OfIeJoKLpEDzzve3ICzzDoT+BhBykIJ6YzuY+LE+Qrh9rZ85V3co/DHLtnr8vutMe1uU6zzZtA0z7rphcTqfU1bMELD8MVPKdx4pnminr7R6ir/ZWzIxqfWV/jn4dnf1omRfmudI5LfruqLoujyzuCVjQttXqxHRR7ycAfGriZ04yjOc6o899cBbg3FxM6l/VLaTsYokHUswdNwB5bnY7j0UDIHP0ZmXnV1RjaUUR0zz+v76Uubdu1Eb/GTTeHrDUNHjnFnDiSMSYZQT3l3cyeeefWqO9mZdu7Nubs8J05+5LptW5pid1q8Ly9vEhtmuLCYxrKsLP2sTxsAQyo5KNHzAOzYynkduedxfys7Z9Uesn1lE9PKfHonv1RqLdq7Hs8JX3hriM6hOYLhBFdINxVTlJEzjtIyeZXPVTzUnBzyJu8TLt5Vvft/eEW5bmidJWKpTwp/E+gNaXLXlmuZOs8C9J1HiB0EwHst8r2T4EQNoYFGXb0nhVHKf30Ntq7NuexE3cS8RaTFNbybXGJbeYdVbwyPyTzV1PUEg1x+Nfu4GRxjlwmP34x5LGuim9RwW7hXWxr+jrIV2SAlJo85Mcq8nT6eYPiCD413tFdNdMVUzrE8VVMTE6SmK9MFAoFAoFAoFAoFAoFAoFAoFAoKVxtN9stctrP5C/wCUzjzCNiFD7mky381VVtnK9RjTEc6uHn8EjGo3q+5oatAdb1OGxGdsoMlwRyxAhAK8jkGRiqfDf5VR7Bw4u3Zu1cqeXf8AbyScu5u07sdK0cU38+jaSrWlr6w+5V7IHaFTB58geQwBgDxrsZVylX+t3vF3D80Kw2sZPcbdNKrxSKQw3I9uCCDg4PUe41UZW1rNiqbd2ir4cvFIt49VUa0zH79zVuLq/i1ATRWpSYoIpdzxtBJGGLdQ4lUjLFSEzzwQaq9nZlnE1pi5E0zx00mKtfDTq6W+9bqr46cfgk+FfxLtf2aP6oVT5v8AF3P6p+aTb/LjuQumre6lwtppSG0U28cTRSGaTcU7MKysBCQA6dQCcEA88Cuiz9qYtdNePcirpjlHOOmOKFasVxpXGjc1K11G8eJ1is0lhcPFIJ5DtPRgR2AyrKSpGeYPmBVXg5eNiXN+mqqeuN2OP/kkXbddyNJiPH7LF90Goj/w1mfcLmT/APPVx/zDi9VXhHmjf2OvsSWg8UjUL7sJomt7jaWVGYOsijqY3HJsZGQQrDOcYq0xcu1k071udfm0V26qJ0qQd5a/aDiwxjlBebpYx4JOvOVB5B1++AeYkqk9IMPWmMinnHCe7on6JWJc47kvWlTfafjZf4u9Uq3kJ4V3KfcXi3A+fZr7q9ej+VvW6rM/p4x3Tz8J+bGXRpO9HSvldEhlAoFAoFAoFAoFAoFAoFAoFAoOfWD+u8SahP8AywgX9GCMAgfzjSVyHpDd1vU2+qNffP2iFjh0+zMpHgOL1nUb65PjKIE/QgXBx/OtL9FXmyLPqsSjt4+P20RMireuSuFWbSot2uzj67xyzb2xPvO6YZ+OAB8wrmPSSPy/9X0TsL9XuaA0eLW+KLlZu0Kx2sTIFmkjALSTZOI3XOdo656Vt2DZt148zVTEzvTziOqHnLqmK+E9D7wr+Jdr+zR/VCuezf4u5/VPzTLf5cdyNXha2g9EgulEyzCxEgYXE4AfsdwIXtNo5+GMe6u9nGszOs0R4Qqd+rrbcvCttFbFj2/JST/lM/gM/wAbXDRnXpq0jTn/AC0+S19VTEa8fGWHhmB9MSxUySOt1ZCZlkYuUlQR7iC5JAYS816Aryxk1c7ew7VFqm7RTETrpw4daNiXKpq3ZlIcTt2FrDKv4SK4gZPPLTLGy/vI7KfjVZsSuqnMpiOnWJ8Nfo3ZURNuU76SIf8ANdpgO9aulwvwjbLj54i6/PXZ5FmL1qq3PTGitoq3aolX+L37HRe3HW3kjnUjyjcM30puHz1xOyLs2synt4eP30WeRTvW5dHByK7xVPtAoFAoFAoFAoFAoFAoFAoFAoOdcKd6wkbxa5uSfj61JXC7bn/rK/d8oWuN+VCb9GR3cII3i01wT8TdyV2mPGlmiOyPkrK/xT3rVW55Ua9/H65/Zrf6yeuY9JOVv/V9E7C/V7kLrGoHRtakkS8soWlgRGjuebEI0hDLiVOu8joelaNkZtyzamim1NUTVzjl0dj1kW4qq1mrRt8K/iXa/s0f1Qqqzf4u5/VPzSLX5cdypW/EM17wNbWYurFxLHBB2KKe2CsVRgSJjhlXJY7McjyFdbXtG5TVXTNqYimKvanlw106OnvV8WYmIne56cFn48v1tNAaMyJG1wexVnIUL2nJmJPQKm5viAOpFcrs21Nd6KtNYp9qdOPLlHvnRPvVaU6dfBsaHB61N6y1xHcNsESGIARRxg52IAzdTgsWYk4XoABUjam0LuRMUV0bkRx0nn7+TxYs00cYnVg0GVtX4rjS+Q2/ZsZLaDIdZnQZ3mRTgsgywiwCPa72OVzsbGxada7de9V3aae76o2TXcnhVGkL5xJALnh25Q9GhkU/AoRV+iKDdH1z0dsT8uyJPzwV8+o9jOjTor/9lvPG17nQtFkMujQMepiQn50FfQVQ3aBQKBQKBQKBQKBQKBQKBQKBQc74bHZC6j8Y7u4GPc0plX+y6n564jbtG7lzPXET9PotMWdbaZ9GzBNAki8Ybm4Qj9KdpF+lJFPz11uFXFePRVH8sfJXXI0rmO1a6lPCjXv4/XP7Nb/WT1zHpJyt/wCr6J2F+r3MelQLNxbeblVsWcOMgHH3yfzqV6Pfw1X9U/KGvM/HHc1eExu4MtR/6aP6oVzOb/F3P6p+ada/LjuVrQ9QE3qcbQ9+0hVI7aILJNJN2YRpX7MlY4wCVUyEe0WOO7XU59V3Mo9TjxwnnVPCNOqOv3eaBaim3O9X4OhcN8NuLlrm9CNOy7UiHeSCPOSoJHedjgs+BnAA5DnNwcG3iW9ynjPTPW13bs3J1lHazaR2HHcfYqqGa2kMyqAATHJGI3IHyu/IufEcvAYrfSGmmbFNU8976Tq3YczvzDV4n7ltA49tLq2KH3m4VD9KMyn3E1S7DqmMymI6Yn5a/OEnKiJtytXG936jwdeOOogk2/pFCFHzsQK7nXRVqbxEn2u4EnTxW2aMfHs9g/rxXz7E/vc2meurX46re57Nqe50axg9WskT8lVX6BivoKoZ6BQKBQKBQKBQKBQKBQKBQKBQUK7j+13Hc6H2bmNJ08t8YEUo+O0Qn5zXM+kVjhRejun5x9U7Dr4zSy8OXH2s4zliPJLtBKnl20ICSL8TH2bfuNUnYGRv2JtTzpn4T99WvLo0r161j4l4gh4Z0sz3BYRhguVGTljgVeorn1jxXa6hrNxdvcW8QlEcccbzR7hHFuIZsOQCzOxxnkAPHNcrtuLuRXTTbt1TFOvHdnnPu7E/F3aImZmOPa+XeoWNxftKupLEzII27K5jUMqliM5z4u301ExLu0MWjct2501140z++hsuU2bk6zV8WjAmn29sqJqzqiqFVReJgKBgD4YrFVWXVVNU48az/wBkkRbjhv8AxZtOmsdMtVjh1YxoowFS6hA5fBefxNS/+IbU/wAuf9ktfqbH83xbP21tv/OpP/dxf4U/4htT/Ln/AGSepsfzfFksNW07T3dxewvI/tySXKyO2OgyWJwMnCjAGeQqBlRn5VUTcoq4cvZmI+Tdb9TbjhMeKV0i0fibVIpSjJZwsJFMgKtPKPYIVsERIe9lsFmC4GBk3myNl1Y/97d/FPKOr7ouRfiv2aeTc4/n9cntbMc+1kE0o8ordg/P9KXsl+c+VTtqZEWMWqemeEd8/bWWqxRvVxCM1uP7YajaWo59rOruP5OA9qx+BZUX96uc2BY38ibnRTHxnh8tUzLq0o063RK7NWlAoFAoFAoFAoFAoFAoFAoFAoKxx9pr3OmpcQruntX7VFHV0xtlj6fKQnA/KC1Hy8eMizVanp+fQ9269yqKkFfxjXNIjltnAcFZreTwDjmufHawJRh5MRXEYmRXg5OtUcuEx2fvjC0uURdo4LZw9rEfEelB9uGB2yxNgmORfaQ/DqD4gg+Nd7RXTXTFVM6xKpmJidJSPqcf8Wn+6P8ACvTCH4j1Oz0bT5DKYVYKcJ3d7Ejuqq9SxPIAUmdOMisaBpy2vDkETqgdYURuQOGCAH486+eZN2qu/XXTM6TVM+7VcUUxFERPUkOBNTtF4YghkeBJreNYpo5CoZXjG0kg8yGxkN0INfQLdym5TFdPKVRMTE6Sty2sTLkIhB6HaK9sPQtI1PJE/wB0f4UGLVdSj0jTpJ5mCRxqWZj4Af8AEnoAOZJAoKTpCSXd1LdzjbLPjCH+ChXPZx/pcyzfnMfIVw+2M7+03d2j8NPLtnpny+60xrW5TrPOW7wJb/bO/mv2HdcdjbZ/iUbLSfzj8x5qiV02ysP+zY8RP4p4z5e756oN+5v19i6VZNJQKBQKBQKBQKBQKBQKBQKBQKBQc71i2+4zUi/SxnfJPhbTOeefyYZGOc9FY+AYYoNs7Mm/HrrUe1HOOuPOPil41/d9mrk9XdnLZan63ZlRNgLLExwlwg6K2PZdeeyTwzg5BxVRsvas4s+rr40T4x3eX7mRfsRXxjmtXD3EkOuowQlJU/CwSd2SM+8eI8mGVPga7O3couUxXROsSrZiYnSXrUuGLPVbntJ7WCV8AbpI1Y4HQZIr2w1PuG03/YbX+hT/AAoH3Dab/sNr/Qp/hQT8aCKMKAAAMADwA8KDR1rWoNCtO0nkCAnCjqzseiqo7zsfIAmsTMRGsimv23El8s1yhihjO6C1JBII6Sy45GT8lBkJ5luY5Tau2IuRNmxPDpnr7I7O3p7udhj42ntVMdxG3FGpGzhJEKnF5MD0XH4BCOsj/KPyFJ8SBTYuzJqmMi7HCOUdfb3dRk39PYpdCghW2gVEUKqgKqgYAAGAAPAAV1ivZKBQKBQKBQKBQKBQKBQKBQKBQKBQY7iBbq3ZHUMjAqysMggjBBB5EEeFBQ7rRp+EvwCvcWQ/gx3prceS55yxDwX21HTcByotpbGpvzNy1wq+E+U/vtSrOTNHCrkwtBa8T26SowYr+DmiYpJGfEBlwyHzU/OK5u3eysC5pGtM9U8p+k96bNNu7HW27e/1HSxgPDeIOgm+8y48t8asjf0a/Gr2x6RUTGl6nTu4x4f/AFFrw5/TLcXjWSNfvmnXYP8AJtBIPp7ZT9IFWVO2MOr9fjE+TROPcjofTxuzjuadek/ndgg+kz//ABWatrYcf4kfHyIx7k9DVn1nUdQGFS3tF/KJNxJ8wwkan4lx7jUC/wCkNmn8qmZnt4R5ttOHVP4p0akWmxabI1zPIZJAO9cXDAlR4gZwka+5Qoqgyc/JzKt2fCP3xS6LVFuNXm0Fxxbytt8FqfauiMPIvlArc+fTtWGB8kN1q42fsPSYuZH+3z8vHqR72V0ULzpGlxaNp6wwoEjXoB/WSTzLE8yTzJrp4jRBblAoFAoFAoFAoFAoFAoFAoFAoFAoFAoFBXtY4OttTuzMA8E56zwN2bn9L5MnQe2rVqvWLd6nduUxMdr1TVNM6xKIk0PUrD2JLa7X+UDW8n0oHRj+6tUt70fsVcbdU0/GPP4pNOZXHONWA3F7Ee/ps/xjlgcfNmVT9IFQKvR29+muPjHm3RmU9MHrd4/s6bc5/OkgUfXGsR6O3+mqPj5E5lPUyx6Xqd98m1tV82Zrh/8AdURoD+8am2fR21H5lcz3cPNqqzKp5QkdO4HgjnWS5eS8lU5Vp8FFPmkagRqffgt76urGJZx40tUxHz8eaNXcqr/FK01IeCgUCgUCgUCgUCgUCgUCgUCgUCgUCgUCgUCgUCgUCgUCgUCgUCgUCgUCgUCgUHNOF/SBecQ8S3NmttbpJb795aVypKSbMAiPOCfHHTw8KCe9H/HCcYwzKYzDPA22WItvAySAQwA3A7T4ciPgSG9xdxOnDENuzjPbXEcPXGA55v8ABQCaCYvWkWzcxBWkCnYHJClscgSASAfPBoKB6PPSd91OuS2s8It5kB2rv3bipIdeYGGHXHPIz5UFoudTuY+LYrdY4jDJG8naFm3ARsisu3bgnMi4OemfLmGhJxcdR4qexs1V3iXdPM+ezi8AgC85HyemVA588ggB8uOJ7jTeJraznt1PrDMEuI2OwqsbMw2nvI4IXu5Iwc55YoPeocX9rxWNPtEWS4C75nc4SFOXM45u3Ne6Me0Mkc8B5Ti46dxUljeqqPMubeZM9nLzwUIbnG+egywORzBIBC20ERxZqUujcPzXEKI5hQyMrsVBRFJbBAPewMjlz6cutBRtL9JF5qPB0uorZwmKJiGj7Zg5CgFmH3srgbvHwB92Q98SelJtP4Wt7+3hSW3nbYQ7lHSQA5UgKQR3W558B1zQWU8WDSuCxfXwWMFFcRxkue+AVQZxlzn3AeeATQfLHVb++0VbpbeHvqHW2LMJCpGRmQjaHI+SUwDyLDmQEDqXpHmg4J+2MdsuwStG0UjFHUB9gJwCM7uo8M+6gl9M4lur/gM34hhDmNpVi3tzRQTgtt5MQOXLHn7giuDeO7vizh+4uY7aBBCSqo0jEuyqGIzt7vIjB58z4UGPg3j+84u0W5nhtIR2PJUMjEyNt3bR3cLyxzPiR8aDa9GHpJXjd5Y3jEM0eGCBtwZDyJGQDkHkeXyl+YLDb6ncScXSWxji7FIll7QM24iRnVV27cZzG2Tnpjz5BHWPFrcQ69Pb2KoUtztmuJclN5yNiKpBfoctuAGPHIyHqHia4XicWMtuqStG8iTBi0TqowMcgytuPeU52+ZyDQQ/BHH9zxPxRPatbRRC33CVxIzc1fZhRtGcnPM45Cg8X3H93bekFdMFtCWcjbL2jAbCu/cRtzkAHl5jr40HQb27WwsXlkOFjQux8goyT9AoI7hDXV4l4bgulG3tFyVznawO1lz44YEUD1G7/wBrT+gH/wBlBxzgPVl0f0rau7RzSd+fCwxPK3+k56IDgcupwPfQWX0D6Yotbq97WN3uXBMcbbjEMltr5Aw5LHljoAc8+Qanp209tb0uWRSdth2ZIHPLTH74CPNU7FgfJzQdE4H1n7oOEba4zlnjG8/nr3X/ALQNBxX0gaBJw+LbV7QbWErdrgcg4lba5x8lh3W8Dy67qDp+lcSx67dWl5H7Jsrpiv5LLLb7kPwII9/I+NBVPsclNxaX87ktJJKu5j4kBmz85c0HWL7T0vZYncHML9ohHg2xk+ja7UHH/sfbk6truqXL+27RsT+seRiP6h9FBsfZGqYLKxnQlZI5WCsOoyA2fpQUHXLKf1mzR+m5Q30jNBE8efiPf/ss31LUHGuC+I7fT/Q1dW5kVriZpY44F70jGRAoO0c8cyc+7zoNXi7QpeH/AEI2cc6lZHu+0KHqoaKTAPkcAEjwJxQSPpluGn0TRrbJCOis3x2Iin5gzfTQd6VQigDkB0oObemXT00/0aXQjGA8yyEfnPMGb6Tk/PQaPDnFsEHotSEpc7xasuRbSlc7CPaCbce/OKDW9Af+rq8/XSfUJQffscvxUuv13/TFBS9b02TgK40zVbUfe5YYS6jkO0MI3oeXISLk+PPcfAUHVL7iFZra+vbZsg6ZHJG3kd1wRnyIbkR4EGgi/sdIBHwTK3i1w30CNAB/x+mg6VPYJPfxSkd+IMFPucAMPgcKfmFBxD0b63HovpE1ZpFlYNLIB2UTynlO3URqcfPQZTqaat9kFayRiQLsxiSNo25QP8lwDj34oOp8bQfbLTFtMsvrT9kWXqECmRz7gVQpnzYUFE+x71Fo9Ou7GXIe3lzg+AbKso+DoT+9QdcoOKeij/XDq/6U/wDzVA9FEbJ6WtXMeewVpQ2PZ3G47n9Qkx7s0Fss9An4l4fmf1vs4r/fIU7FG+9yLtj7zd7PYiPn4Ee6ggvse9RZNNu7GXIkt5c4PgGyrKPg6E/vUF50jTo9Z4OMEo3RydqrD3GVuY8iOoPgRQcy9EWhS6Bx/e2M5JWOB9vgGWR4xvH6SqufhjwoN/0FRNoGtalp82BLG6sB0LKMqWA/JwYyPcwoOq3mpR2d3FGx78zFUUDJO1dzN7lA6t0BIHUig5R6H7L7l+P9TsXG0kK8WflRo7bSP3ZF/r8jQe/TtC2u6tpunxc5ZXZiOu0clDEfk47Q58lNB12GIQQqo6KAB8AMUELx5+I9/wDss31TUFO+x5OeAm91w/8AdSg1vsj/AMS4P2pfqpKCH9MOkvNwNpl5GM+rogbHPCyIm1j7gygfvUHZ9PvE1CxjljOUkUOpHiGGRQc79MOpx6t6Lrh4juQSqgbHJikwViv5S7gRkcjjly50ElwqcehqP9ib6tqCsegM49HV5+uk+oSgfY5H/NS7/Xf9MUFxsNCj4m9FttbS+zJaQ4bxVhEpVh7wcH39KDnvoh0KZotY064JVljWDB6Lv7XmuR7JLbx55z40E39j7KbTRbu0kBWaC4JdD1UMoX+8jUHS5tTji1OODOZZFZwo54RcZdvJckLnxJ+OA5H6HD/2lax+m/8AzDUDWD/3jrb9AfUPQXzULebWOLm7GfsRawhSwRZMvOdzLhuhVI4znykPvoOdWEL8E+nRVkkDreqcvtCZaU+S8smZAP3vfQdxoKlZ+jfT7C7aSKOaORshnS6uFZgTkglZcnJAJz40EpacL2tjorWsUXZwvneI2ZWbPUl1beSQMElskculBsabokWmaT6vF2ixAYA7WQlRjGFZnLKAOgBGPCgh9O9Hthpl68sMcscjhg7rczhmDe1k9rkknnnrnB6jNBL6BoUPD1j2VurLHkkK0jyAEnJx2jHaCcnA5ZJPU0GY6ZEdXFzt+/CMxb/NCwbafPDDI8snzNBoa3wrb61dpK6sk6DCTxO0cgHluQgkczyORzPnQZNG4ch0i4aRe0eZhtaaZ2lkKg527nJKrnntXA91B91jh6DV7qOV1ImiOY5o2KOngQGXqpBIKtlTk5FA03h2HT9QecBnncYaaQ7n2j5IJ5Iv5qgD3UEtQaGt6PFrunmGcM0be0qu8e73ExsCR7jyoNLhrhK14XDC0jaMP7S9rI6k+e13IB5AZAzQeOJODbPieRTdRvJt9le1lVR7wqOFz78ZoN3TdCg0zSfVkQmHG3s5HaUbSMbPvrN3MctvT3UENF6P7SGMxo1ykBJJt1uJFi5kkjaG9kknK5x7qDe1zhC016xjhniJijGEiSR40GBgd2NlU4HIZHLnjGaDxb8GWltoDWaJILds5jE8uMHqoPabgpycqDg5ORzoNWx9Hdhp9lJFFFLHHKMSItxOAw94EvlyPmOXSgaZ6PLDSYpFgjliWUbZAlxOoYe/Evx59eZ8zQTmjaVFounrDCGEa8lVnZ8DyBkYkAeAzgUHuHTY4dTknVcSSKiOw+UIy23PvG4jPXGB4CgjNW4RttT1IXGJIrjG3toJGicry7rFDhxyHtA9BQZtM4bg0y3kVO0LSjEkrSu0rYGBmQtvGATjBGOoxQR+i+j+w0LU+3t4Xjl55YTSnIPMhg0hDAnBwQeYBoPE/o60+41c3LRSGctu7X1icNkdCCJOWBgDHQDFBK6Zw5BpeoyzRCQSSnMhaaVwx8CVdyuQBgHHIchyoNK/4GstR1tbqWJ3nRgyO00p2lW3AKu/aFDc9oGPdQWOgUCgUCgUCgUEdxEccP3P6mT+4aCuaPYWbww//wA9wxCd8wDkcDvE58+eaDYuuIbmPTbu4WOIRWrTZVi26VYSdxUjkhwCBkNk+Q5kLHe3yWWmvO5xGiGRj+aq7ifoFBG2d3eGSJpIYtkh76Ix3wgqSCSe7JzwpChcZyNwFBofdFP9pPXuzj9V29pty3adh17XOMbtnf7PHTluzQZzqt1d3t2kCQgW7hQZC33wmBJdvd9j28bu94cqCMS8bXeI9Pl2p2L2j3CI+SVJMBDcjt3qHwD4At50GWx1w2/Ddky+r2sLWsT9pcSZVcoMRLucMxA6uzfk+0ScBms+J5dTjtRDHHunWbcxYlEMEioWGAC6kk49knK9OeA3rDUp7xJ0xCs1vL2bk7tjAxLKGA6r3ZFyCTgg8zyoNax124utIeYRwlS4EUhYohj6NO27mE6lce2ACMBgQGbhviAarfTxdpBKYljbtbdsoRIXG3GW2spjbI3HkR7wAsFAoFAoFAoFAoFAoFAoFAoFAoNbUrX17TpYs47RGTOM43KRnHj1oIezsdQt40X1mzKqAP8ARZASBy6+tYBx44oMk/D5m4du7btMes9v39vs9vu8M89u7zGceFBKXFit3prQyDcjoY2HmrLtI+cUEZaaZdB4VluVaOI5yiFHlwMKJDvK455YKBuYD2RlSGmeGZTpBs+3T1QjZjsz2nYHl2O7ft9nub9udvLG7v0EvYaZ6ndXTbs9vKJMYxtxBHFjrz/B5zy648KDR0jhz7Xep/fN3q1obb2cbs9l3+vL8F05+115cw09O4Xm0gwmGWEslpFbFpYi2OxBw67ZFIDbjuTPPC8xjmGxofDT6ZcRM03adl6xglNrN6xKsuWIbG4FTkgAHPRccwx6pwzJdi5CTIq3E6ySK8ZYMiwJEYjtkUlWMYJ58wSuME5DLfaLcahDH2ktuWilWSMCBgh2qylXVpWyMNlSCNrKp54xQfbfRrmPULic3EfaTQCMAQnEbRs5jZcyd5R2jbg3tHmCo7tBPxArGAxycDJxjJ8TjwoPV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B//Z"/>
          <p:cNvSpPr>
            <a:spLocks noChangeAspect="1" noChangeArrowheads="1"/>
          </p:cNvSpPr>
          <p:nvPr/>
        </p:nvSpPr>
        <p:spPr bwMode="auto">
          <a:xfrm>
            <a:off x="1524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0" t="86602" r="13127" b="5842"/>
          <a:stretch/>
        </p:blipFill>
        <p:spPr bwMode="auto">
          <a:xfrm>
            <a:off x="6588224" y="6265242"/>
            <a:ext cx="2339752" cy="4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6" y="209940"/>
            <a:ext cx="8360705" cy="660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1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56006" y="2362794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 smtClean="0"/>
              <a:t>Gracias!</a:t>
            </a:r>
            <a:endParaRPr lang="es-EC" sz="5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724128" y="5144418"/>
            <a:ext cx="305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Unidad </a:t>
            </a:r>
            <a:r>
              <a:rPr lang="es-EC" dirty="0"/>
              <a:t>de Productos</a:t>
            </a:r>
          </a:p>
          <a:p>
            <a:r>
              <a:rPr lang="es-EC" dirty="0" smtClean="0"/>
              <a:t>Marzo, 2016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739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xQHBhQUExQVFhUXGR4bGBcXGSAaHxwcGxgkHR8cIiMZHSggHR4nHh4dIjEjJSkrLi4uICUzPDUsNyotLysBCgoKDg0OGxAQGzQkICQuLiwzNSwvLCwsNy0sNC0sLDQsLDQsLCwvLCwsLCwvNy0sLCw0NCwsLCwtLCwsLCwvLP/AABEIAOEA4QMBEQACEQEDEQH/xAAbAAEAAgMBAQAAAAAAAAAAAAAABQYDBAcCAf/EAFMQAAIBAwIDBAUEDAkJCQEAAAECAwAEEQUSBiExEyJBUQcUMmFxQoGRswgVFiMzNlJicnN0gkNTY4OToaKy0SQmNDdUkrG0wycoRFVklMHT1CX/xAAbAQEAAgMBAQAAAAAAAAAAAAAABAUBAwYCB//EAD8RAQABAwEEBggEAwYHAAAAAAABAgMEEQUSITFBUWFxkdEGEyKBobHB4TIzQvA0UnIUI0NTgpIVFiRiosLx/9oADAMBAAIRAxEAPwDuNAoFAoFAoFAoFAoFAoFAoFAoFAoFAoFAoFAoFAoFAoFAoFAoFAoFAoFAoFAoFAoFAoFAoFAoFAoFAoFAoFAoFAoFAoFAoFAoFAoFAoFAoMF3dx2UJaV0jUdWdgo+knFBBSce6bG+PXYGP5jb/wC5msTMRzHwcf6cWwbuJf0yU/vgCsRVTVylnSYTWnapBqkW6CaKVfON1cf2Sa9MNugUCgUCgUCgUCgUCgUCgUCgUCgUCgUCgUCgjNe12DQLUPO+NxwiKCzu3gqKuWY/AcupwKxVVFMa1TpBEa8lVuNSv9c6H1GE9Au2Sdh7ycxxfAByPMVz2Xt+ij2bEb09c8vOfgmW8SZ41cGkeH7OxPazKrsOs105lbl+dMTj5sVR3NoZmROm9PdTw+SVFm3R0PScVWS8o5lfHhCrSY/olNYp2ZmXOPq59/D5szftx0j8WWir35Sg85Y5Ix9MiAUq2VmUf4c+7SflLEX7c9LyNKsNc++xrA5HSWBgGB9zxEMD89YpyczFnTWqnsnX5SzNFuvqltQPfaJzgm9ajH8DdHv48kmAzn9YH+I61cYvpB+m/T748vLwRrmH00LLw9xPDrjMg3RzJ+EglG2RfDOOjJ5OpKnzrpLV2i7Tv0TrCFVTNM6Sm62MFAoFAoFAoFAoFAoFAoFAoFAoFAoFBB8UcQjQ4FVV7W4lJWGEHG4jqxPyY16s3h8SBWq9eos0TcrnSIeqaZqnSFXtLAWcr3d1KJLgr35m5JGg57IwTiOMfSerEmuIztoXs2vdj8PREfXrlZ2rNNqNZ5vdgLriYBrb/J7Y9LmRcvIPOKNsYXykflz5KRzq1wdgRpv5HhH1ny8Wi7l9FCd0/geztJA7xm4lH8Lcntmz5jd3U+CBRXR2rNu1G7bpiI7EOqqauMysSgIABgDwFbHl660EFqnCFnqcm94FWTwlizFIP34yG+bOK810U1xu1RrHazEzHGEBe6XecPLuUte246jAFygHltAWf4YVvLcaoczYNu57Vj2Z6uj7JVvLqjhVxa0tvBxJaRzRvhlJMU8fdkjbocZGR5MjDn0Irn7N/I2femOU9MTyn99cJlVNF6lPcLcRPdXBtboKt0g3Bl5JOg5donkR0ZPknzBFdrh5lvKt79HvjqlWXLc0TpKz1LaygUCgUCgUCgUCgUCgUCgUCgUCg1dV1CPSdNknlbbHGpZj7gM/OfIeJoKLpEDzzve3ICzzDoT+BhBykIJ6YzuY+LE+Qrh9rZ85V3co/DHLtnr8vutMe1uU6zzZtA0z7rphcTqfU1bMELD8MVPKdx4pnminr7R6ir/ZWzIxqfWV/jn4dnf1omRfmudI5LfruqLoujyzuCVjQttXqxHRR7ycAfGriZ04yjOc6o899cBbg3FxM6l/VLaTsYokHUswdNwB5bnY7j0UDIHP0ZmXnV1RjaUUR0zz+v76Uubdu1Eb/GTTeHrDUNHjnFnDiSMSYZQT3l3cyeeefWqO9mZdu7Nubs8J05+5LptW5pid1q8Ly9vEhtmuLCYxrKsLP2sTxsAQyo5KNHzAOzYynkduedxfys7Z9Uesn1lE9PKfHonv1RqLdq7Hs8JX3hriM6hOYLhBFdINxVTlJEzjtIyeZXPVTzUnBzyJu8TLt5Vvft/eEW5bmidJWKpTwp/E+gNaXLXlmuZOs8C9J1HiB0EwHst8r2T4EQNoYFGXb0nhVHKf30Ntq7NuexE3cS8RaTFNbybXGJbeYdVbwyPyTzV1PUEg1x+Nfu4GRxjlwmP34x5LGuim9RwW7hXWxr+jrIV2SAlJo85Mcq8nT6eYPiCD413tFdNdMVUzrE8VVMTE6SmK9MFAoFAoFAoFAoFAoFAoFAoFAoKVxtN9stctrP5C/wCUzjzCNiFD7mky381VVtnK9RjTEc6uHn8EjGo3q+5oatAdb1OGxGdsoMlwRyxAhAK8jkGRiqfDf5VR7Bw4u3Zu1cqeXf8AbyScu5u07sdK0cU38+jaSrWlr6w+5V7IHaFTB58geQwBgDxrsZVylX+t3vF3D80Kw2sZPcbdNKrxSKQw3I9uCCDg4PUe41UZW1rNiqbd2ir4cvFIt49VUa0zH79zVuLq/i1ATRWpSYoIpdzxtBJGGLdQ4lUjLFSEzzwQaq9nZlnE1pi5E0zx00mKtfDTq6W+9bqr46cfgk+FfxLtf2aP6oVT5v8AF3P6p+aTb/LjuQumre6lwtppSG0U28cTRSGaTcU7MKysBCQA6dQCcEA88Cuiz9qYtdNePcirpjlHOOmOKFasVxpXGjc1K11G8eJ1is0lhcPFIJ5DtPRgR2AyrKSpGeYPmBVXg5eNiXN+mqqeuN2OP/kkXbddyNJiPH7LF90Goj/w1mfcLmT/APPVx/zDi9VXhHmjf2OvsSWg8UjUL7sJomt7jaWVGYOsijqY3HJsZGQQrDOcYq0xcu1k071udfm0V26qJ0qQd5a/aDiwxjlBebpYx4JOvOVB5B1++AeYkqk9IMPWmMinnHCe7on6JWJc47kvWlTfafjZf4u9Uq3kJ4V3KfcXi3A+fZr7q9ej+VvW6rM/p4x3Tz8J+bGXRpO9HSvldEhlAoFAoFAoFAoFAoFAoFAoFAoOfWD+u8SahP8AywgX9GCMAgfzjSVyHpDd1vU2+qNffP2iFjh0+zMpHgOL1nUb65PjKIE/QgXBx/OtL9FXmyLPqsSjt4+P20RMireuSuFWbSot2uzj67xyzb2xPvO6YZ+OAB8wrmPSSPy/9X0TsL9XuaA0eLW+KLlZu0Kx2sTIFmkjALSTZOI3XOdo656Vt2DZt148zVTEzvTziOqHnLqmK+E9D7wr+Jdr+zR/VCuezf4u5/VPzTLf5cdyNXha2g9EgulEyzCxEgYXE4AfsdwIXtNo5+GMe6u9nGszOs0R4Qqd+rrbcvCttFbFj2/JST/lM/gM/wAbXDRnXpq0jTn/AC0+S19VTEa8fGWHhmB9MSxUySOt1ZCZlkYuUlQR7iC5JAYS816Aryxk1c7ew7VFqm7RTETrpw4daNiXKpq3ZlIcTt2FrDKv4SK4gZPPLTLGy/vI7KfjVZsSuqnMpiOnWJ8Nfo3ZURNuU76SIf8ANdpgO9aulwvwjbLj54i6/PXZ5FmL1qq3PTGitoq3aolX+L37HRe3HW3kjnUjyjcM30puHz1xOyLs2synt4eP30WeRTvW5dHByK7xVPtAoFAoFAoFAoFAoFAoFAoFAoOdcKd6wkbxa5uSfj61JXC7bn/rK/d8oWuN+VCb9GR3cII3i01wT8TdyV2mPGlmiOyPkrK/xT3rVW55Ua9/H65/Zrf6yeuY9JOVv/V9E7C/V7kLrGoHRtakkS8soWlgRGjuebEI0hDLiVOu8joelaNkZtyzamim1NUTVzjl0dj1kW4qq1mrRt8K/iXa/s0f1Qqqzf4u5/VPzSLX5cdypW/EM17wNbWYurFxLHBB2KKe2CsVRgSJjhlXJY7McjyFdbXtG5TVXTNqYimKvanlw106OnvV8WYmIne56cFn48v1tNAaMyJG1wexVnIUL2nJmJPQKm5viAOpFcrs21Nd6KtNYp9qdOPLlHvnRPvVaU6dfBsaHB61N6y1xHcNsESGIARRxg52IAzdTgsWYk4XoABUjam0LuRMUV0bkRx0nn7+TxYs00cYnVg0GVtX4rjS+Q2/ZsZLaDIdZnQZ3mRTgsgywiwCPa72OVzsbGxada7de9V3aae76o2TXcnhVGkL5xJALnh25Q9GhkU/AoRV+iKDdH1z0dsT8uyJPzwV8+o9jOjTor/9lvPG17nQtFkMujQMepiQn50FfQVQ3aBQKBQKBQKBQKBQKBQKBQKBQc74bHZC6j8Y7u4GPc0plX+y6n564jbtG7lzPXET9PotMWdbaZ9GzBNAki8Ybm4Qj9KdpF+lJFPz11uFXFePRVH8sfJXXI0rmO1a6lPCjXv4/XP7Nb/WT1zHpJyt/wCr6J2F+r3MelQLNxbeblVsWcOMgHH3yfzqV6Pfw1X9U/KGvM/HHc1eExu4MtR/6aP6oVzOb/F3P6p+ada/LjuVrQ9QE3qcbQ9+0hVI7aILJNJN2YRpX7MlY4wCVUyEe0WOO7XU59V3Mo9TjxwnnVPCNOqOv3eaBaim3O9X4OhcN8NuLlrm9CNOy7UiHeSCPOSoJHedjgs+BnAA5DnNwcG3iW9ynjPTPW13bs3J1lHazaR2HHcfYqqGa2kMyqAATHJGI3IHyu/IufEcvAYrfSGmmbFNU8976Tq3YczvzDV4n7ltA49tLq2KH3m4VD9KMyn3E1S7DqmMymI6Yn5a/OEnKiJtytXG936jwdeOOogk2/pFCFHzsQK7nXRVqbxEn2u4EnTxW2aMfHs9g/rxXz7E/vc2meurX46re57Nqe50axg9WskT8lVX6BivoKoZ6BQKBQKBQKBQKBQKBQKBQKBQUK7j+13Hc6H2bmNJ08t8YEUo+O0Qn5zXM+kVjhRejun5x9U7Dr4zSy8OXH2s4zliPJLtBKnl20ICSL8TH2bfuNUnYGRv2JtTzpn4T99WvLo0r161j4l4gh4Z0sz3BYRhguVGTljgVeorn1jxXa6hrNxdvcW8QlEcccbzR7hHFuIZsOQCzOxxnkAPHNcrtuLuRXTTbt1TFOvHdnnPu7E/F3aImZmOPa+XeoWNxftKupLEzII27K5jUMqliM5z4u301ExLu0MWjct2501140z++hsuU2bk6zV8WjAmn29sqJqzqiqFVReJgKBgD4YrFVWXVVNU48az/wBkkRbjhv8AxZtOmsdMtVjh1YxoowFS6hA5fBefxNS/+IbU/wAuf9ktfqbH83xbP21tv/OpP/dxf4U/4htT/Ln/AGSepsfzfFksNW07T3dxewvI/tySXKyO2OgyWJwMnCjAGeQqBlRn5VUTcoq4cvZmI+Tdb9TbjhMeKV0i0fibVIpSjJZwsJFMgKtPKPYIVsERIe9lsFmC4GBk3myNl1Y/97d/FPKOr7ouRfiv2aeTc4/n9cntbMc+1kE0o8ordg/P9KXsl+c+VTtqZEWMWqemeEd8/bWWqxRvVxCM1uP7YajaWo59rOruP5OA9qx+BZUX96uc2BY38ibnRTHxnh8tUzLq0o063RK7NWlAoFAoFAoFAoFAoFAoFAoFAoKxx9pr3OmpcQruntX7VFHV0xtlj6fKQnA/KC1Hy8eMizVanp+fQ9269yqKkFfxjXNIjltnAcFZreTwDjmufHawJRh5MRXEYmRXg5OtUcuEx2fvjC0uURdo4LZw9rEfEelB9uGB2yxNgmORfaQ/DqD4gg+Nd7RXTXTFVM6xKpmJidJSPqcf8Wn+6P8ACvTCH4j1Oz0bT5DKYVYKcJ3d7Ejuqq9SxPIAUmdOMisaBpy2vDkETqgdYURuQOGCAH486+eZN2qu/XXTM6TVM+7VcUUxFERPUkOBNTtF4YghkeBJreNYpo5CoZXjG0kg8yGxkN0INfQLdym5TFdPKVRMTE6Sty2sTLkIhB6HaK9sPQtI1PJE/wB0f4UGLVdSj0jTpJ5mCRxqWZj4Af8AEnoAOZJAoKTpCSXd1LdzjbLPjCH+ChXPZx/pcyzfnMfIVw+2M7+03d2j8NPLtnpny+60xrW5TrPOW7wJb/bO/mv2HdcdjbZ/iUbLSfzj8x5qiV02ysP+zY8RP4p4z5e756oN+5v19i6VZNJQKBQKBQKBQKBQKBQKBQKBQKBQc71i2+4zUi/SxnfJPhbTOeefyYZGOc9FY+AYYoNs7Mm/HrrUe1HOOuPOPil41/d9mrk9XdnLZan63ZlRNgLLExwlwg6K2PZdeeyTwzg5BxVRsvas4s+rr40T4x3eX7mRfsRXxjmtXD3EkOuowQlJU/CwSd2SM+8eI8mGVPga7O3couUxXROsSrZiYnSXrUuGLPVbntJ7WCV8AbpI1Y4HQZIr2w1PuG03/YbX+hT/AAoH3Dab/sNr/Qp/hQT8aCKMKAAAMADwA8KDR1rWoNCtO0nkCAnCjqzseiqo7zsfIAmsTMRGsimv23El8s1yhihjO6C1JBII6Sy45GT8lBkJ5luY5Tau2IuRNmxPDpnr7I7O3p7udhj42ntVMdxG3FGpGzhJEKnF5MD0XH4BCOsj/KPyFJ8SBTYuzJqmMi7HCOUdfb3dRk39PYpdCghW2gVEUKqgKqgYAAGAAPAAV1ivZKBQKBQKBQKBQKBQKBQKBQKBQKBQY7iBbq3ZHUMjAqysMggjBBB5EEeFBQ7rRp+EvwCvcWQ/gx3prceS55yxDwX21HTcByotpbGpvzNy1wq+E+U/vtSrOTNHCrkwtBa8T26SowYr+DmiYpJGfEBlwyHzU/OK5u3eysC5pGtM9U8p+k96bNNu7HW27e/1HSxgPDeIOgm+8y48t8asjf0a/Gr2x6RUTGl6nTu4x4f/AFFrw5/TLcXjWSNfvmnXYP8AJtBIPp7ZT9IFWVO2MOr9fjE+TROPcjofTxuzjuadek/ndgg+kz//ABWatrYcf4kfHyIx7k9DVn1nUdQGFS3tF/KJNxJ8wwkan4lx7jUC/wCkNmn8qmZnt4R5ttOHVP4p0akWmxabI1zPIZJAO9cXDAlR4gZwka+5Qoqgyc/JzKt2fCP3xS6LVFuNXm0Fxxbytt8FqfauiMPIvlArc+fTtWGB8kN1q42fsPSYuZH+3z8vHqR72V0ULzpGlxaNp6wwoEjXoB/WSTzLE8yTzJrp4jRBblAoFAoFAoFAoFAoFAoFAoFAoFAoFAoFBXtY4OttTuzMA8E56zwN2bn9L5MnQe2rVqvWLd6nduUxMdr1TVNM6xKIk0PUrD2JLa7X+UDW8n0oHRj+6tUt70fsVcbdU0/GPP4pNOZXHONWA3F7Ee/ps/xjlgcfNmVT9IFQKvR29+muPjHm3RmU9MHrd4/s6bc5/OkgUfXGsR6O3+mqPj5E5lPUyx6Xqd98m1tV82Zrh/8AdURoD+8am2fR21H5lcz3cPNqqzKp5QkdO4HgjnWS5eS8lU5Vp8FFPmkagRqffgt76urGJZx40tUxHz8eaNXcqr/FK01IeCgUCgUCgUCgUCgUCgUCgUCgUCgUCgUCgUCgUCgUCgUCgUCgUCgUCgUCgUCgUHNOF/SBecQ8S3NmttbpJb795aVypKSbMAiPOCfHHTw8KCe9H/HCcYwzKYzDPA22WItvAySAQwA3A7T4ciPgSG9xdxOnDENuzjPbXEcPXGA55v8ABQCaCYvWkWzcxBWkCnYHJClscgSASAfPBoKB6PPSd91OuS2s8It5kB2rv3bipIdeYGGHXHPIz5UFoudTuY+LYrdY4jDJG8naFm3ARsisu3bgnMi4OemfLmGhJxcdR4qexs1V3iXdPM+ezi8AgC85HyemVA588ggB8uOJ7jTeJraznt1PrDMEuI2OwqsbMw2nvI4IXu5Iwc55YoPeocX9rxWNPtEWS4C75nc4SFOXM45u3Ne6Me0Mkc8B5Ti46dxUljeqqPMubeZM9nLzwUIbnG+egywORzBIBC20ERxZqUujcPzXEKI5hQyMrsVBRFJbBAPewMjlz6cutBRtL9JF5qPB0uorZwmKJiGj7Zg5CgFmH3srgbvHwB92Q98SelJtP4Wt7+3hSW3nbYQ7lHSQA5UgKQR3W558B1zQWU8WDSuCxfXwWMFFcRxkue+AVQZxlzn3AeeATQfLHVb++0VbpbeHvqHW2LMJCpGRmQjaHI+SUwDyLDmQEDqXpHmg4J+2MdsuwStG0UjFHUB9gJwCM7uo8M+6gl9M4lur/gM34hhDmNpVi3tzRQTgtt5MQOXLHn7giuDeO7vizh+4uY7aBBCSqo0jEuyqGIzt7vIjB58z4UGPg3j+84u0W5nhtIR2PJUMjEyNt3bR3cLyxzPiR8aDa9GHpJXjd5Y3jEM0eGCBtwZDyJGQDkHkeXyl+YLDb6ncScXSWxji7FIll7QM24iRnVV27cZzG2Tnpjz5BHWPFrcQ69Pb2KoUtztmuJclN5yNiKpBfoctuAGPHIyHqHia4XicWMtuqStG8iTBi0TqowMcgytuPeU52+ZyDQQ/BHH9zxPxRPatbRRC33CVxIzc1fZhRtGcnPM45Cg8X3H93bekFdMFtCWcjbL2jAbCu/cRtzkAHl5jr40HQb27WwsXlkOFjQux8goyT9AoI7hDXV4l4bgulG3tFyVznawO1lz44YEUD1G7/wBrT+gH/wBlBxzgPVl0f0rau7RzSd+fCwxPK3+k56IDgcupwPfQWX0D6Yotbq97WN3uXBMcbbjEMltr5Aw5LHljoAc8+Qanp209tb0uWRSdth2ZIHPLTH74CPNU7FgfJzQdE4H1n7oOEba4zlnjG8/nr3X/ALQNBxX0gaBJw+LbV7QbWErdrgcg4lba5x8lh3W8Dy67qDp+lcSx67dWl5H7Jsrpiv5LLLb7kPwII9/I+NBVPsclNxaX87ktJJKu5j4kBmz85c0HWL7T0vZYncHML9ohHg2xk+ja7UHH/sfbk6truqXL+27RsT+seRiP6h9FBsfZGqYLKxnQlZI5WCsOoyA2fpQUHXLKf1mzR+m5Q30jNBE8efiPf/ss31LUHGuC+I7fT/Q1dW5kVriZpY44F70jGRAoO0c8cyc+7zoNXi7QpeH/AEI2cc6lZHu+0KHqoaKTAPkcAEjwJxQSPpluGn0TRrbJCOis3x2Iin5gzfTQd6VQigDkB0oObemXT00/0aXQjGA8yyEfnPMGb6Tk/PQaPDnFsEHotSEpc7xasuRbSlc7CPaCbce/OKDW9Af+rq8/XSfUJQffscvxUuv13/TFBS9b02TgK40zVbUfe5YYS6jkO0MI3oeXISLk+PPcfAUHVL7iFZra+vbZsg6ZHJG3kd1wRnyIbkR4EGgi/sdIBHwTK3i1w30CNAB/x+mg6VPYJPfxSkd+IMFPucAMPgcKfmFBxD0b63HovpE1ZpFlYNLIB2UTynlO3URqcfPQZTqaat9kFayRiQLsxiSNo25QP8lwDj34oOp8bQfbLTFtMsvrT9kWXqECmRz7gVQpnzYUFE+x71Fo9Ou7GXIe3lzg+AbKso+DoT+9QdcoOKeij/XDq/6U/wDzVA9FEbJ6WtXMeewVpQ2PZ3G47n9Qkx7s0Fss9An4l4fmf1vs4r/fIU7FG+9yLtj7zd7PYiPn4Ee6ggvse9RZNNu7GXIkt5c4PgGyrKPg6E/vUF50jTo9Z4OMEo3RydqrD3GVuY8iOoPgRQcy9EWhS6Bx/e2M5JWOB9vgGWR4xvH6SqufhjwoN/0FRNoGtalp82BLG6sB0LKMqWA/JwYyPcwoOq3mpR2d3FGx78zFUUDJO1dzN7lA6t0BIHUig5R6H7L7l+P9TsXG0kK8WflRo7bSP3ZF/r8jQe/TtC2u6tpunxc5ZXZiOu0clDEfk47Q58lNB12GIQQqo6KAB8AMUELx5+I9/wDss31TUFO+x5OeAm91w/8AdSg1vsj/AMS4P2pfqpKCH9MOkvNwNpl5GM+rogbHPCyIm1j7gygfvUHZ9PvE1CxjljOUkUOpHiGGRQc79MOpx6t6Lrh4juQSqgbHJikwViv5S7gRkcjjly50ElwqcehqP9ib6tqCsegM49HV5+uk+oSgfY5H/NS7/Xf9MUFxsNCj4m9FttbS+zJaQ4bxVhEpVh7wcH39KDnvoh0KZotY064JVljWDB6Lv7XmuR7JLbx55z40E39j7KbTRbu0kBWaC4JdD1UMoX+8jUHS5tTji1OODOZZFZwo54RcZdvJckLnxJ+OA5H6HD/2lax+m/8AzDUDWD/3jrb9AfUPQXzULebWOLm7GfsRawhSwRZMvOdzLhuhVI4znykPvoOdWEL8E+nRVkkDreqcvtCZaU+S8smZAP3vfQdxoKlZ+jfT7C7aSKOaORshnS6uFZgTkglZcnJAJz40EpacL2tjorWsUXZwvneI2ZWbPUl1beSQMElskculBsabokWmaT6vF2ixAYA7WQlRjGFZnLKAOgBGPCgh9O9Hthpl68sMcscjhg7rczhmDe1k9rkknnnrnB6jNBL6BoUPD1j2VurLHkkK0jyAEnJx2jHaCcnA5ZJPU0GY6ZEdXFzt+/CMxb/NCwbafPDDI8snzNBoa3wrb61dpK6sk6DCTxO0cgHluQgkczyORzPnQZNG4ch0i4aRe0eZhtaaZ2lkKg527nJKrnntXA91B91jh6DV7qOV1ImiOY5o2KOngQGXqpBIKtlTk5FA03h2HT9QecBnncYaaQ7n2j5IJ5Iv5qgD3UEtQaGt6PFrunmGcM0be0qu8e73ExsCR7jyoNLhrhK14XDC0jaMP7S9rI6k+e13IB5AZAzQeOJODbPieRTdRvJt9le1lVR7wqOFz78ZoN3TdCg0zSfVkQmHG3s5HaUbSMbPvrN3MctvT3UENF6P7SGMxo1ykBJJt1uJFi5kkjaG9kknK5x7qDe1zhC016xjhniJijGEiSR40GBgd2NlU4HIZHLnjGaDxb8GWltoDWaJILds5jE8uMHqoPabgpycqDg5ORzoNWx9Hdhp9lJFFFLHHKMSItxOAw94EvlyPmOXSgaZ6PLDSYpFgjliWUbZAlxOoYe/Evx59eZ8zQTmjaVFounrDCGEa8lVnZ8DyBkYkAeAzgUHuHTY4dTknVcSSKiOw+UIy23PvG4jPXGB4CgjNW4RttT1IXGJIrjG3toJGicry7rFDhxyHtA9BQZtM4bg0y3kVO0LSjEkrSu0rYGBmQtvGATjBGOoxQR+i+j+w0LU+3t4Xjl55YTSnIPMhg0hDAnBwQeYBoPE/o60+41c3LRSGctu7X1icNkdCCJOWBgDHQDFBK6Zw5BpeoyzRCQSSnMhaaVwx8CVdyuQBgHHIchyoNK/4GstR1tbqWJ3nRgyO00p2lW3AKu/aFDc9oGPdQWOgUCgUCgUCgUEdxEccP3P6mT+4aCuaPYWbww//wA9wxCd8wDkcDvE58+eaDYuuIbmPTbu4WOIRWrTZVi26VYSdxUjkhwCBkNk+Q5kLHe3yWWmvO5xGiGRj+aq7ifoFBG2d3eGSJpIYtkh76Ix3wgqSCSe7JzwpChcZyNwFBofdFP9pPXuzj9V29pty3adh17XOMbtnf7PHTluzQZzqt1d3t2kCQgW7hQZC33wmBJdvd9j28bu94cqCMS8bXeI9Pl2p2L2j3CI+SVJMBDcjt3qHwD4At50GWx1w2/Ddky+r2sLWsT9pcSZVcoMRLucMxA6uzfk+0ScBms+J5dTjtRDHHunWbcxYlEMEioWGAC6kk49knK9OeA3rDUp7xJ0xCs1vL2bk7tjAxLKGA6r3ZFyCTgg8zyoNax124utIeYRwlS4EUhYohj6NO27mE6lce2ACMBgQGbhviAarfTxdpBKYljbtbdsoRIXG3GW2spjbI3HkR7wAsFAoFAoFAoFAoFAoFAoFAoFAoNbUrX17TpYs47RGTOM43KRnHj1oIezsdQt40X1mzKqAP8ARZASBy6+tYBx44oMk/D5m4du7btMes9v39vs9vu8M89u7zGceFBKXFit3prQyDcjoY2HmrLtI+cUEZaaZdB4VluVaOI5yiFHlwMKJDvK455YKBuYD2RlSGmeGZTpBs+3T1QjZjsz2nYHl2O7ft9nub9udvLG7v0EvYaZ6ndXTbs9vKJMYxtxBHFjrz/B5zy648KDR0jhz7Xep/fN3q1obb2cbs9l3+vL8F05+115cw09O4Xm0gwmGWEslpFbFpYi2OxBw67ZFIDbjuTPPC8xjmGxofDT6ZcRM03adl6xglNrN6xKsuWIbG4FTkgAHPRccwx6pwzJdi5CTIq3E6ySK8ZYMiwJEYjtkUlWMYJ58wSuME5DLfaLcahDH2ktuWilWSMCBgh2qylXVpWyMNlSCNrKp54xQfbfRrmPULic3EfaTQCMAQnEbRs5jZcyd5R2jbg3tHmCo7tBPxArGAxycDJxjJ8TjwoPV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B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4" descr="data:image/jpeg;base64,/9j/4AAQSkZJRgABAQAAAQABAAD/2wCEAAkGBxQHBhQUExQVFhUXGR4bGBcXGSAaHxwcGxgkHR8cIiMZHSggHR4nHh4dIjEjJSkrLi4uICUzPDUsNyotLysBCgoKDg0OGxAQGzQkICQuLiwzNSwvLCwsNy0sNC0sLDQsLDQsLCwvLCwsLCwvNy0sLCw0NCwsLCwtLCwsLCwvLP/AABEIAOEA4QMBEQACEQEDEQH/xAAbAAEAAgMBAQAAAAAAAAAAAAAABQYDBAcCAf/EAFMQAAIBAwIDBAUEDAkJCQEAAAECAwAEEQUSBiExEyJBUQcUMmFxQoGRswgVFiMzNlJicnN0gkNTY4OToaKy0SQmNDdUkrG0wycoRFVklMHT1CX/xAAbAQEAAgMBAQAAAAAAAAAAAAAABAUBAwYCB//EAD8RAQABAwEEBggEAwYHAAAAAAABAgMEEQUSITFBUWFxkdEGEyKBobHB4TIzQvA0UnIUI0NTgpIVFiRiosLx/9oADAMBAAIRAxEAPwDuNAoFAoFAoFAoFAoFAoFAoFAoFAoFAoFAoFAoFAoFAoFAoFAoFAoFAoFAoFAoFAoFAoFAoFAoFAoFAoFAoFAoFAoFAoFAoFAoFAoFAoFAoMF3dx2UJaV0jUdWdgo+knFBBSce6bG+PXYGP5jb/wC5msTMRzHwcf6cWwbuJf0yU/vgCsRVTVylnSYTWnapBqkW6CaKVfON1cf2Sa9MNugUCgUCgUCgUCgUCgUCgUCgUCgUCgUCgUCgjNe12DQLUPO+NxwiKCzu3gqKuWY/AcupwKxVVFMa1TpBEa8lVuNSv9c6H1GE9Au2Sdh7ycxxfAByPMVz2Xt+ij2bEb09c8vOfgmW8SZ41cGkeH7OxPazKrsOs105lbl+dMTj5sVR3NoZmROm9PdTw+SVFm3R0PScVWS8o5lfHhCrSY/olNYp2ZmXOPq59/D5szftx0j8WWir35Sg85Y5Ix9MiAUq2VmUf4c+7SflLEX7c9LyNKsNc++xrA5HSWBgGB9zxEMD89YpyczFnTWqnsnX5SzNFuvqltQPfaJzgm9ajH8DdHv48kmAzn9YH+I61cYvpB+m/T748vLwRrmH00LLw9xPDrjMg3RzJ+EglG2RfDOOjJ5OpKnzrpLV2i7Tv0TrCFVTNM6Sm62MFAoFAoFAoFAoFAoFAoFAoFAoFAoFBB8UcQjQ4FVV7W4lJWGEHG4jqxPyY16s3h8SBWq9eos0TcrnSIeqaZqnSFXtLAWcr3d1KJLgr35m5JGg57IwTiOMfSerEmuIztoXs2vdj8PREfXrlZ2rNNqNZ5vdgLriYBrb/J7Y9LmRcvIPOKNsYXykflz5KRzq1wdgRpv5HhH1ny8Wi7l9FCd0/geztJA7xm4lH8Lcntmz5jd3U+CBRXR2rNu1G7bpiI7EOqqauMysSgIABgDwFbHl660EFqnCFnqcm94FWTwlizFIP34yG+bOK810U1xu1RrHazEzHGEBe6XecPLuUte246jAFygHltAWf4YVvLcaoczYNu57Vj2Z6uj7JVvLqjhVxa0tvBxJaRzRvhlJMU8fdkjbocZGR5MjDn0Irn7N/I2femOU9MTyn99cJlVNF6lPcLcRPdXBtboKt0g3Bl5JOg5donkR0ZPknzBFdrh5lvKt79HvjqlWXLc0TpKz1LaygUCgUCgUCgUCgUCgUCgUCgUCg1dV1CPSdNknlbbHGpZj7gM/OfIeJoKLpEDzzve3ICzzDoT+BhBykIJ6YzuY+LE+Qrh9rZ85V3co/DHLtnr8vutMe1uU6zzZtA0z7rphcTqfU1bMELD8MVPKdx4pnminr7R6ir/ZWzIxqfWV/jn4dnf1omRfmudI5LfruqLoujyzuCVjQttXqxHRR7ycAfGriZ04yjOc6o899cBbg3FxM6l/VLaTsYokHUswdNwB5bnY7j0UDIHP0ZmXnV1RjaUUR0zz+v76Uubdu1Eb/GTTeHrDUNHjnFnDiSMSYZQT3l3cyeeefWqO9mZdu7Nubs8J05+5LptW5pid1q8Ly9vEhtmuLCYxrKsLP2sTxsAQyo5KNHzAOzYynkduedxfys7Z9Uesn1lE9PKfHonv1RqLdq7Hs8JX3hriM6hOYLhBFdINxVTlJEzjtIyeZXPVTzUnBzyJu8TLt5Vvft/eEW5bmidJWKpTwp/E+gNaXLXlmuZOs8C9J1HiB0EwHst8r2T4EQNoYFGXb0nhVHKf30Ntq7NuexE3cS8RaTFNbybXGJbeYdVbwyPyTzV1PUEg1x+Nfu4GRxjlwmP34x5LGuim9RwW7hXWxr+jrIV2SAlJo85Mcq8nT6eYPiCD413tFdNdMVUzrE8VVMTE6SmK9MFAoFAoFAoFAoFAoFAoFAoFAoKVxtN9stctrP5C/wCUzjzCNiFD7mky381VVtnK9RjTEc6uHn8EjGo3q+5oatAdb1OGxGdsoMlwRyxAhAK8jkGRiqfDf5VR7Bw4u3Zu1cqeXf8AbyScu5u07sdK0cU38+jaSrWlr6w+5V7IHaFTB58geQwBgDxrsZVylX+t3vF3D80Kw2sZPcbdNKrxSKQw3I9uCCDg4PUe41UZW1rNiqbd2ir4cvFIt49VUa0zH79zVuLq/i1ATRWpSYoIpdzxtBJGGLdQ4lUjLFSEzzwQaq9nZlnE1pi5E0zx00mKtfDTq6W+9bqr46cfgk+FfxLtf2aP6oVT5v8AF3P6p+aTb/LjuQumre6lwtppSG0U28cTRSGaTcU7MKysBCQA6dQCcEA88Cuiz9qYtdNePcirpjlHOOmOKFasVxpXGjc1K11G8eJ1is0lhcPFIJ5DtPRgR2AyrKSpGeYPmBVXg5eNiXN+mqqeuN2OP/kkXbddyNJiPH7LF90Goj/w1mfcLmT/APPVx/zDi9VXhHmjf2OvsSWg8UjUL7sJomt7jaWVGYOsijqY3HJsZGQQrDOcYq0xcu1k071udfm0V26qJ0qQd5a/aDiwxjlBebpYx4JOvOVB5B1++AeYkqk9IMPWmMinnHCe7on6JWJc47kvWlTfafjZf4u9Uq3kJ4V3KfcXi3A+fZr7q9ej+VvW6rM/p4x3Tz8J+bGXRpO9HSvldEhlAoFAoFAoFAoFAoFAoFAoFAoOfWD+u8SahP8AywgX9GCMAgfzjSVyHpDd1vU2+qNffP2iFjh0+zMpHgOL1nUb65PjKIE/QgXBx/OtL9FXmyLPqsSjt4+P20RMireuSuFWbSot2uzj67xyzb2xPvO6YZ+OAB8wrmPSSPy/9X0TsL9XuaA0eLW+KLlZu0Kx2sTIFmkjALSTZOI3XOdo656Vt2DZt148zVTEzvTziOqHnLqmK+E9D7wr+Jdr+zR/VCuezf4u5/VPzTLf5cdyNXha2g9EgulEyzCxEgYXE4AfsdwIXtNo5+GMe6u9nGszOs0R4Qqd+rrbcvCttFbFj2/JST/lM/gM/wAbXDRnXpq0jTn/AC0+S19VTEa8fGWHhmB9MSxUySOt1ZCZlkYuUlQR7iC5JAYS816Aryxk1c7ew7VFqm7RTETrpw4daNiXKpq3ZlIcTt2FrDKv4SK4gZPPLTLGy/vI7KfjVZsSuqnMpiOnWJ8Nfo3ZURNuU76SIf8ANdpgO9aulwvwjbLj54i6/PXZ5FmL1qq3PTGitoq3aolX+L37HRe3HW3kjnUjyjcM30puHz1xOyLs2synt4eP30WeRTvW5dHByK7xVPtAoFAoFAoFAoFAoFAoFAoFAoOdcKd6wkbxa5uSfj61JXC7bn/rK/d8oWuN+VCb9GR3cII3i01wT8TdyV2mPGlmiOyPkrK/xT3rVW55Ua9/H65/Zrf6yeuY9JOVv/V9E7C/V7kLrGoHRtakkS8soWlgRGjuebEI0hDLiVOu8joelaNkZtyzamim1NUTVzjl0dj1kW4qq1mrRt8K/iXa/s0f1Qqqzf4u5/VPzSLX5cdypW/EM17wNbWYurFxLHBB2KKe2CsVRgSJjhlXJY7McjyFdbXtG5TVXTNqYimKvanlw106OnvV8WYmIne56cFn48v1tNAaMyJG1wexVnIUL2nJmJPQKm5viAOpFcrs21Nd6KtNYp9qdOPLlHvnRPvVaU6dfBsaHB61N6y1xHcNsESGIARRxg52IAzdTgsWYk4XoABUjam0LuRMUV0bkRx0nn7+TxYs00cYnVg0GVtX4rjS+Q2/ZsZLaDIdZnQZ3mRTgsgywiwCPa72OVzsbGxada7de9V3aae76o2TXcnhVGkL5xJALnh25Q9GhkU/AoRV+iKDdH1z0dsT8uyJPzwV8+o9jOjTor/9lvPG17nQtFkMujQMepiQn50FfQVQ3aBQKBQKBQKBQKBQKBQKBQKBQc74bHZC6j8Y7u4GPc0plX+y6n564jbtG7lzPXET9PotMWdbaZ9GzBNAki8Ybm4Qj9KdpF+lJFPz11uFXFePRVH8sfJXXI0rmO1a6lPCjXv4/XP7Nb/WT1zHpJyt/wCr6J2F+r3MelQLNxbeblVsWcOMgHH3yfzqV6Pfw1X9U/KGvM/HHc1eExu4MtR/6aP6oVzOb/F3P6p+ada/LjuVrQ9QE3qcbQ9+0hVI7aILJNJN2YRpX7MlY4wCVUyEe0WOO7XU59V3Mo9TjxwnnVPCNOqOv3eaBaim3O9X4OhcN8NuLlrm9CNOy7UiHeSCPOSoJHedjgs+BnAA5DnNwcG3iW9ynjPTPW13bs3J1lHazaR2HHcfYqqGa2kMyqAATHJGI3IHyu/IufEcvAYrfSGmmbFNU8976Tq3YczvzDV4n7ltA49tLq2KH3m4VD9KMyn3E1S7DqmMymI6Yn5a/OEnKiJtytXG936jwdeOOogk2/pFCFHzsQK7nXRVqbxEn2u4EnTxW2aMfHs9g/rxXz7E/vc2meurX46re57Nqe50axg9WskT8lVX6BivoKoZ6BQKBQKBQKBQKBQKBQKBQKBQUK7j+13Hc6H2bmNJ08t8YEUo+O0Qn5zXM+kVjhRejun5x9U7Dr4zSy8OXH2s4zliPJLtBKnl20ICSL8TH2bfuNUnYGRv2JtTzpn4T99WvLo0r161j4l4gh4Z0sz3BYRhguVGTljgVeorn1jxXa6hrNxdvcW8QlEcccbzR7hHFuIZsOQCzOxxnkAPHNcrtuLuRXTTbt1TFOvHdnnPu7E/F3aImZmOPa+XeoWNxftKupLEzII27K5jUMqliM5z4u301ExLu0MWjct2501140z++hsuU2bk6zV8WjAmn29sqJqzqiqFVReJgKBgD4YrFVWXVVNU48az/wBkkRbjhv8AxZtOmsdMtVjh1YxoowFS6hA5fBefxNS/+IbU/wAuf9ktfqbH83xbP21tv/OpP/dxf4U/4htT/Ln/AGSepsfzfFksNW07T3dxewvI/tySXKyO2OgyWJwMnCjAGeQqBlRn5VUTcoq4cvZmI+Tdb9TbjhMeKV0i0fibVIpSjJZwsJFMgKtPKPYIVsERIe9lsFmC4GBk3myNl1Y/97d/FPKOr7ouRfiv2aeTc4/n9cntbMc+1kE0o8ordg/P9KXsl+c+VTtqZEWMWqemeEd8/bWWqxRvVxCM1uP7YajaWo59rOruP5OA9qx+BZUX96uc2BY38ibnRTHxnh8tUzLq0o063RK7NWlAoFAoFAoFAoFAoFAoFAoFAoKxx9pr3OmpcQruntX7VFHV0xtlj6fKQnA/KC1Hy8eMizVanp+fQ9269yqKkFfxjXNIjltnAcFZreTwDjmufHawJRh5MRXEYmRXg5OtUcuEx2fvjC0uURdo4LZw9rEfEelB9uGB2yxNgmORfaQ/DqD4gg+Nd7RXTXTFVM6xKpmJidJSPqcf8Wn+6P8ACvTCH4j1Oz0bT5DKYVYKcJ3d7Ejuqq9SxPIAUmdOMisaBpy2vDkETqgdYURuQOGCAH486+eZN2qu/XXTM6TVM+7VcUUxFERPUkOBNTtF4YghkeBJreNYpo5CoZXjG0kg8yGxkN0INfQLdym5TFdPKVRMTE6Sty2sTLkIhB6HaK9sPQtI1PJE/wB0f4UGLVdSj0jTpJ5mCRxqWZj4Af8AEnoAOZJAoKTpCSXd1LdzjbLPjCH+ChXPZx/pcyzfnMfIVw+2M7+03d2j8NPLtnpny+60xrW5TrPOW7wJb/bO/mv2HdcdjbZ/iUbLSfzj8x5qiV02ysP+zY8RP4p4z5e756oN+5v19i6VZNJQKBQKBQKBQKBQKBQKBQKBQKBQc71i2+4zUi/SxnfJPhbTOeefyYZGOc9FY+AYYoNs7Mm/HrrUe1HOOuPOPil41/d9mrk9XdnLZan63ZlRNgLLExwlwg6K2PZdeeyTwzg5BxVRsvas4s+rr40T4x3eX7mRfsRXxjmtXD3EkOuowQlJU/CwSd2SM+8eI8mGVPga7O3couUxXROsSrZiYnSXrUuGLPVbntJ7WCV8AbpI1Y4HQZIr2w1PuG03/YbX+hT/AAoH3Dab/sNr/Qp/hQT8aCKMKAAAMADwA8KDR1rWoNCtO0nkCAnCjqzseiqo7zsfIAmsTMRGsimv23El8s1yhihjO6C1JBII6Sy45GT8lBkJ5luY5Tau2IuRNmxPDpnr7I7O3p7udhj42ntVMdxG3FGpGzhJEKnF5MD0XH4BCOsj/KPyFJ8SBTYuzJqmMi7HCOUdfb3dRk39PYpdCghW2gVEUKqgKqgYAAGAAPAAV1ivZKBQKBQKBQKBQKBQKBQKBQKBQKBQY7iBbq3ZHUMjAqysMggjBBB5EEeFBQ7rRp+EvwCvcWQ/gx3prceS55yxDwX21HTcByotpbGpvzNy1wq+E+U/vtSrOTNHCrkwtBa8T26SowYr+DmiYpJGfEBlwyHzU/OK5u3eysC5pGtM9U8p+k96bNNu7HW27e/1HSxgPDeIOgm+8y48t8asjf0a/Gr2x6RUTGl6nTu4x4f/AFFrw5/TLcXjWSNfvmnXYP8AJtBIPp7ZT9IFWVO2MOr9fjE+TROPcjofTxuzjuadek/ndgg+kz//ABWatrYcf4kfHyIx7k9DVn1nUdQGFS3tF/KJNxJ8wwkan4lx7jUC/wCkNmn8qmZnt4R5ttOHVP4p0akWmxabI1zPIZJAO9cXDAlR4gZwka+5Qoqgyc/JzKt2fCP3xS6LVFuNXm0Fxxbytt8FqfauiMPIvlArc+fTtWGB8kN1q42fsPSYuZH+3z8vHqR72V0ULzpGlxaNp6wwoEjXoB/WSTzLE8yTzJrp4jRBblAoFAoFAoFAoFAoFAoFAoFAoFAoFAoFBXtY4OttTuzMA8E56zwN2bn9L5MnQe2rVqvWLd6nduUxMdr1TVNM6xKIk0PUrD2JLa7X+UDW8n0oHRj+6tUt70fsVcbdU0/GPP4pNOZXHONWA3F7Ee/ps/xjlgcfNmVT9IFQKvR29+muPjHm3RmU9MHrd4/s6bc5/OkgUfXGsR6O3+mqPj5E5lPUyx6Xqd98m1tV82Zrh/8AdURoD+8am2fR21H5lcz3cPNqqzKp5QkdO4HgjnWS5eS8lU5Vp8FFPmkagRqffgt76urGJZx40tUxHz8eaNXcqr/FK01IeCgUCgUCgUCgUCgUCgUCgUCgUCgUCgUCgUCgUCgUCgUCgUCgUCgUCgUCgUCgUHNOF/SBecQ8S3NmttbpJb795aVypKSbMAiPOCfHHTw8KCe9H/HCcYwzKYzDPA22WItvAySAQwA3A7T4ciPgSG9xdxOnDENuzjPbXEcPXGA55v8ABQCaCYvWkWzcxBWkCnYHJClscgSASAfPBoKB6PPSd91OuS2s8It5kB2rv3bipIdeYGGHXHPIz5UFoudTuY+LYrdY4jDJG8naFm3ARsisu3bgnMi4OemfLmGhJxcdR4qexs1V3iXdPM+ezi8AgC85HyemVA588ggB8uOJ7jTeJraznt1PrDMEuI2OwqsbMw2nvI4IXu5Iwc55YoPeocX9rxWNPtEWS4C75nc4SFOXM45u3Ne6Me0Mkc8B5Ti46dxUljeqqPMubeZM9nLzwUIbnG+egywORzBIBC20ERxZqUujcPzXEKI5hQyMrsVBRFJbBAPewMjlz6cutBRtL9JF5qPB0uorZwmKJiGj7Zg5CgFmH3srgbvHwB92Q98SelJtP4Wt7+3hSW3nbYQ7lHSQA5UgKQR3W558B1zQWU8WDSuCxfXwWMFFcRxkue+AVQZxlzn3AeeATQfLHVb++0VbpbeHvqHW2LMJCpGRmQjaHI+SUwDyLDmQEDqXpHmg4J+2MdsuwStG0UjFHUB9gJwCM7uo8M+6gl9M4lur/gM34hhDmNpVi3tzRQTgtt5MQOXLHn7giuDeO7vizh+4uY7aBBCSqo0jEuyqGIzt7vIjB58z4UGPg3j+84u0W5nhtIR2PJUMjEyNt3bR3cLyxzPiR8aDa9GHpJXjd5Y3jEM0eGCBtwZDyJGQDkHkeXyl+YLDb6ncScXSWxji7FIll7QM24iRnVV27cZzG2Tnpjz5BHWPFrcQ69Pb2KoUtztmuJclN5yNiKpBfoctuAGPHIyHqHia4XicWMtuqStG8iTBi0TqowMcgytuPeU52+ZyDQQ/BHH9zxPxRPatbRRC33CVxIzc1fZhRtGcnPM45Cg8X3H93bekFdMFtCWcjbL2jAbCu/cRtzkAHl5jr40HQb27WwsXlkOFjQux8goyT9AoI7hDXV4l4bgulG3tFyVznawO1lz44YEUD1G7/wBrT+gH/wBlBxzgPVl0f0rau7RzSd+fCwxPK3+k56IDgcupwPfQWX0D6Yotbq97WN3uXBMcbbjEMltr5Aw5LHljoAc8+Qanp209tb0uWRSdth2ZIHPLTH74CPNU7FgfJzQdE4H1n7oOEba4zlnjG8/nr3X/ALQNBxX0gaBJw+LbV7QbWErdrgcg4lba5x8lh3W8Dy67qDp+lcSx67dWl5H7Jsrpiv5LLLb7kPwII9/I+NBVPsclNxaX87ktJJKu5j4kBmz85c0HWL7T0vZYncHML9ohHg2xk+ja7UHH/sfbk6truqXL+27RsT+seRiP6h9FBsfZGqYLKxnQlZI5WCsOoyA2fpQUHXLKf1mzR+m5Q30jNBE8efiPf/ss31LUHGuC+I7fT/Q1dW5kVriZpY44F70jGRAoO0c8cyc+7zoNXi7QpeH/AEI2cc6lZHu+0KHqoaKTAPkcAEjwJxQSPpluGn0TRrbJCOis3x2Iin5gzfTQd6VQigDkB0oObemXT00/0aXQjGA8yyEfnPMGb6Tk/PQaPDnFsEHotSEpc7xasuRbSlc7CPaCbce/OKDW9Af+rq8/XSfUJQffscvxUuv13/TFBS9b02TgK40zVbUfe5YYS6jkO0MI3oeXISLk+PPcfAUHVL7iFZra+vbZsg6ZHJG3kd1wRnyIbkR4EGgi/sdIBHwTK3i1w30CNAB/x+mg6VPYJPfxSkd+IMFPucAMPgcKfmFBxD0b63HovpE1ZpFlYNLIB2UTynlO3URqcfPQZTqaat9kFayRiQLsxiSNo25QP8lwDj34oOp8bQfbLTFtMsvrT9kWXqECmRz7gVQpnzYUFE+x71Fo9Ou7GXIe3lzg+AbKso+DoT+9QdcoOKeij/XDq/6U/wDzVA9FEbJ6WtXMeewVpQ2PZ3G47n9Qkx7s0Fss9An4l4fmf1vs4r/fIU7FG+9yLtj7zd7PYiPn4Ee6ggvse9RZNNu7GXIkt5c4PgGyrKPg6E/vUF50jTo9Z4OMEo3RydqrD3GVuY8iOoPgRQcy9EWhS6Bx/e2M5JWOB9vgGWR4xvH6SqufhjwoN/0FRNoGtalp82BLG6sB0LKMqWA/JwYyPcwoOq3mpR2d3FGx78zFUUDJO1dzN7lA6t0BIHUig5R6H7L7l+P9TsXG0kK8WflRo7bSP3ZF/r8jQe/TtC2u6tpunxc5ZXZiOu0clDEfk47Q58lNB12GIQQqo6KAB8AMUELx5+I9/wDss31TUFO+x5OeAm91w/8AdSg1vsj/AMS4P2pfqpKCH9MOkvNwNpl5GM+rogbHPCyIm1j7gygfvUHZ9PvE1CxjljOUkUOpHiGGRQc79MOpx6t6Lrh4juQSqgbHJikwViv5S7gRkcjjly50ElwqcehqP9ib6tqCsegM49HV5+uk+oSgfY5H/NS7/Xf9MUFxsNCj4m9FttbS+zJaQ4bxVhEpVh7wcH39KDnvoh0KZotY064JVljWDB6Lv7XmuR7JLbx55z40E39j7KbTRbu0kBWaC4JdD1UMoX+8jUHS5tTji1OODOZZFZwo54RcZdvJckLnxJ+OA5H6HD/2lax+m/8AzDUDWD/3jrb9AfUPQXzULebWOLm7GfsRawhSwRZMvOdzLhuhVI4znykPvoOdWEL8E+nRVkkDreqcvtCZaU+S8smZAP3vfQdxoKlZ+jfT7C7aSKOaORshnS6uFZgTkglZcnJAJz40EpacL2tjorWsUXZwvneI2ZWbPUl1beSQMElskculBsabokWmaT6vF2ixAYA7WQlRjGFZnLKAOgBGPCgh9O9Hthpl68sMcscjhg7rczhmDe1k9rkknnnrnB6jNBL6BoUPD1j2VurLHkkK0jyAEnJx2jHaCcnA5ZJPU0GY6ZEdXFzt+/CMxb/NCwbafPDDI8snzNBoa3wrb61dpK6sk6DCTxO0cgHluQgkczyORzPnQZNG4ch0i4aRe0eZhtaaZ2lkKg527nJKrnntXA91B91jh6DV7qOV1ImiOY5o2KOngQGXqpBIKtlTk5FA03h2HT9QecBnncYaaQ7n2j5IJ5Iv5qgD3UEtQaGt6PFrunmGcM0be0qu8e73ExsCR7jyoNLhrhK14XDC0jaMP7S9rI6k+e13IB5AZAzQeOJODbPieRTdRvJt9le1lVR7wqOFz78ZoN3TdCg0zSfVkQmHG3s5HaUbSMbPvrN3MctvT3UENF6P7SGMxo1ykBJJt1uJFi5kkjaG9kknK5x7qDe1zhC016xjhniJijGEiSR40GBgd2NlU4HIZHLnjGaDxb8GWltoDWaJILds5jE8uMHqoPabgpycqDg5ORzoNWx9Hdhp9lJFFFLHHKMSItxOAw94EvlyPmOXSgaZ6PLDSYpFgjliWUbZAlxOoYe/Evx59eZ8zQTmjaVFounrDCGEa8lVnZ8DyBkYkAeAzgUHuHTY4dTknVcSSKiOw+UIy23PvG4jPXGB4CgjNW4RttT1IXGJIrjG3toJGicry7rFDhxyHtA9BQZtM4bg0y3kVO0LSjEkrSu0rYGBmQtvGATjBGOoxQR+i+j+w0LU+3t4Xjl55YTSnIPMhg0hDAnBwQeYBoPE/o60+41c3LRSGctu7X1icNkdCCJOWBgDHQDFBK6Zw5BpeoyzRCQSSnMhaaVwx8CVdyuQBgHHIchyoNK/4GstR1tbqWJ3nRgyO00p2lW3AKu/aFDc9oGPdQWOgUCgUCgUCgUEdxEccP3P6mT+4aCuaPYWbww//wA9wxCd8wDkcDvE58+eaDYuuIbmPTbu4WOIRWrTZVi26VYSdxUjkhwCBkNk+Q5kLHe3yWWmvO5xGiGRj+aq7ifoFBG2d3eGSJpIYtkh76Ix3wgqSCSe7JzwpChcZyNwFBofdFP9pPXuzj9V29pty3adh17XOMbtnf7PHTluzQZzqt1d3t2kCQgW7hQZC33wmBJdvd9j28bu94cqCMS8bXeI9Pl2p2L2j3CI+SVJMBDcjt3qHwD4At50GWx1w2/Ddky+r2sLWsT9pcSZVcoMRLucMxA6uzfk+0ScBms+J5dTjtRDHHunWbcxYlEMEioWGAC6kk49knK9OeA3rDUp7xJ0xCs1vL2bk7tjAxLKGA6r3ZFyCTgg8zyoNax124utIeYRwlS4EUhYohj6NO27mE6lce2ACMBgQGbhviAarfTxdpBKYljbtbdsoRIXG3GW2spjbI3HkR7wAsFAoFAoFAoFAoFAoFAoFAoFAoNbUrX17TpYs47RGTOM43KRnHj1oIezsdQt40X1mzKqAP8ARZASBy6+tYBx44oMk/D5m4du7btMes9v39vs9vu8M89u7zGceFBKXFit3prQyDcjoY2HmrLtI+cUEZaaZdB4VluVaOI5yiFHlwMKJDvK455YKBuYD2RlSGmeGZTpBs+3T1QjZjsz2nYHl2O7ft9nub9udvLG7v0EvYaZ6ndXTbs9vKJMYxtxBHFjrz/B5zy648KDR0jhz7Xep/fN3q1obb2cbs9l3+vL8F05+115cw09O4Xm0gwmGWEslpFbFpYi2OxBw67ZFIDbjuTPPC8xjmGxofDT6ZcRM03adl6xglNrN6xKsuWIbG4FTkgAHPRccwx6pwzJdi5CTIq3E6ySK8ZYMiwJEYjtkUlWMYJ58wSuME5DLfaLcahDH2ktuWilWSMCBgh2qylXVpWyMNlSCNrKp54xQfbfRrmPULic3EfaTQCMAQnEbRs5jZcyd5R2jbg3tHmCo7tBPxArGAxycDJxjJ8TjwoPV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B//Z"/>
          <p:cNvSpPr>
            <a:spLocks noChangeAspect="1" noChangeArrowheads="1"/>
          </p:cNvSpPr>
          <p:nvPr/>
        </p:nvSpPr>
        <p:spPr bwMode="auto">
          <a:xfrm>
            <a:off x="1524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" name="1 CuadroTexto"/>
          <p:cNvSpPr txBox="1"/>
          <p:nvPr/>
        </p:nvSpPr>
        <p:spPr>
          <a:xfrm>
            <a:off x="0" y="7187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dirty="0" smtClean="0"/>
              <a:t>¿Qué es TITANIUM?</a:t>
            </a:r>
            <a:endParaRPr lang="es-EC" sz="4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952022" y="1916832"/>
            <a:ext cx="7344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TITANIUM es el paraguas de marca de las  tarjetas Visa</a:t>
            </a:r>
          </a:p>
          <a:p>
            <a:pPr algn="ctr"/>
            <a:endParaRPr lang="es-EC" sz="2400" dirty="0"/>
          </a:p>
        </p:txBody>
      </p:sp>
      <p:pic>
        <p:nvPicPr>
          <p:cNvPr id="6" name="Picture 7" descr="E:\Nathalie Burbano\Mis Documentos Nathalie\Desktop\Visa\2014\Productos\Logos\VISA T INTERDIN FONDO BLANCO 2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38828" r="3832" b="15192"/>
          <a:stretch/>
        </p:blipFill>
        <p:spPr bwMode="auto">
          <a:xfrm>
            <a:off x="4788024" y="3265095"/>
            <a:ext cx="2335987" cy="52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259632" y="32849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Emitidas por: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304800" y="4221088"/>
            <a:ext cx="8370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Es </a:t>
            </a:r>
            <a:r>
              <a:rPr lang="es-EC" sz="2400" b="1" dirty="0"/>
              <a:t>la edición insuperable de Visa</a:t>
            </a:r>
            <a:r>
              <a:rPr lang="es-EC" sz="2400" b="1" dirty="0" smtClean="0"/>
              <a:t>, que forma parte de </a:t>
            </a:r>
            <a:r>
              <a:rPr lang="es-EC" sz="2400" b="1" dirty="0"/>
              <a:t>la cadena </a:t>
            </a:r>
            <a:r>
              <a:rPr lang="es-EC" sz="2400" b="1" dirty="0" smtClean="0"/>
              <a:t>élite de </a:t>
            </a:r>
            <a:r>
              <a:rPr lang="es-EC" sz="2400" b="1" dirty="0"/>
              <a:t>tarjetas de crédito en el </a:t>
            </a:r>
            <a:r>
              <a:rPr lang="es-EC" sz="2400" b="1" dirty="0" smtClean="0"/>
              <a:t>Ecuador.</a:t>
            </a:r>
          </a:p>
          <a:p>
            <a:pPr algn="ctr"/>
            <a:endParaRPr lang="es-EC" sz="2400" b="1" dirty="0" smtClean="0"/>
          </a:p>
          <a:p>
            <a:pPr algn="ctr"/>
            <a:r>
              <a:rPr lang="es-EC" sz="2400" b="1" dirty="0" smtClean="0"/>
              <a:t>Complemento ideal por cobertura y por forma de pago rotativo.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948264" y="6165304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3998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xQHBhQUExQVFhUXGR4bGBcXGSAaHxwcGxgkHR8cIiMZHSggHR4nHh4dIjEjJSkrLi4uICUzPDUsNyotLysBCgoKDg0OGxAQGzQkICQuLiwzNSwvLCwsNy0sNC0sLDQsLDQsLCwvLCwsLCwvNy0sLCw0NCwsLCwtLCwsLCwvLP/AABEIAOEA4QMBEQACEQEDEQH/xAAbAAEAAgMBAQAAAAAAAAAAAAAABQYDBAcCAf/EAFMQAAIBAwIDBAUEDAkJCQEAAAECAwAEEQUSBiExEyJBUQcUMmFxQoGRswgVFiMzNlJicnN0gkNTY4OToaKy0SQmNDdUkrG0wycoRFVklMHT1CX/xAAbAQEAAgMBAQAAAAAAAAAAAAAABAUBAwYCB//EAD8RAQABAwEEBggEAwYHAAAAAAABAgMEEQUSITFBUWFxkdEGEyKBobHB4TIzQvA0UnIUI0NTgpIVFiRiosLx/9oADAMBAAIRAxEAPwDuNAoFAoFAoFAoFAoFAoFAoFAoFAoFAoFAoFAoFAoFAoFAoFAoFAoFAoFAoFAoFAoFAoFAoFAoFAoFAoFAoFAoFAoFAoFAoFAoFAoFAoFAoMF3dx2UJaV0jUdWdgo+knFBBSce6bG+PXYGP5jb/wC5msTMRzHwcf6cWwbuJf0yU/vgCsRVTVylnSYTWnapBqkW6CaKVfON1cf2Sa9MNugUCgUCgUCgUCgUCgUCgUCgUCgUCgUCgUCgjNe12DQLUPO+NxwiKCzu3gqKuWY/AcupwKxVVFMa1TpBEa8lVuNSv9c6H1GE9Au2Sdh7ycxxfAByPMVz2Xt+ij2bEb09c8vOfgmW8SZ41cGkeH7OxPazKrsOs105lbl+dMTj5sVR3NoZmROm9PdTw+SVFm3R0PScVWS8o5lfHhCrSY/olNYp2ZmXOPq59/D5szftx0j8WWir35Sg85Y5Ix9MiAUq2VmUf4c+7SflLEX7c9LyNKsNc++xrA5HSWBgGB9zxEMD89YpyczFnTWqnsnX5SzNFuvqltQPfaJzgm9ajH8DdHv48kmAzn9YH+I61cYvpB+m/T748vLwRrmH00LLw9xPDrjMg3RzJ+EglG2RfDOOjJ5OpKnzrpLV2i7Tv0TrCFVTNM6Sm62MFAoFAoFAoFAoFAoFAoFAoFAoFAoFBB8UcQjQ4FVV7W4lJWGEHG4jqxPyY16s3h8SBWq9eos0TcrnSIeqaZqnSFXtLAWcr3d1KJLgr35m5JGg57IwTiOMfSerEmuIztoXs2vdj8PREfXrlZ2rNNqNZ5vdgLriYBrb/J7Y9LmRcvIPOKNsYXykflz5KRzq1wdgRpv5HhH1ny8Wi7l9FCd0/geztJA7xm4lH8Lcntmz5jd3U+CBRXR2rNu1G7bpiI7EOqqauMysSgIABgDwFbHl660EFqnCFnqcm94FWTwlizFIP34yG+bOK810U1xu1RrHazEzHGEBe6XecPLuUte246jAFygHltAWf4YVvLcaoczYNu57Vj2Z6uj7JVvLqjhVxa0tvBxJaRzRvhlJMU8fdkjbocZGR5MjDn0Irn7N/I2femOU9MTyn99cJlVNF6lPcLcRPdXBtboKt0g3Bl5JOg5donkR0ZPknzBFdrh5lvKt79HvjqlWXLc0TpKz1LaygUCgUCgUCgUCgUCgUCgUCgUCg1dV1CPSdNknlbbHGpZj7gM/OfIeJoKLpEDzzve3ICzzDoT+BhBykIJ6YzuY+LE+Qrh9rZ85V3co/DHLtnr8vutMe1uU6zzZtA0z7rphcTqfU1bMELD8MVPKdx4pnminr7R6ir/ZWzIxqfWV/jn4dnf1omRfmudI5LfruqLoujyzuCVjQttXqxHRR7ycAfGriZ04yjOc6o899cBbg3FxM6l/VLaTsYokHUswdNwB5bnY7j0UDIHP0ZmXnV1RjaUUR0zz+v76Uubdu1Eb/GTTeHrDUNHjnFnDiSMSYZQT3l3cyeeefWqO9mZdu7Nubs8J05+5LptW5pid1q8Ly9vEhtmuLCYxrKsLP2sTxsAQyo5KNHzAOzYynkduedxfys7Z9Uesn1lE9PKfHonv1RqLdq7Hs8JX3hriM6hOYLhBFdINxVTlJEzjtIyeZXPVTzUnBzyJu8TLt5Vvft/eEW5bmidJWKpTwp/E+gNaXLXlmuZOs8C9J1HiB0EwHst8r2T4EQNoYFGXb0nhVHKf30Ntq7NuexE3cS8RaTFNbybXGJbeYdVbwyPyTzV1PUEg1x+Nfu4GRxjlwmP34x5LGuim9RwW7hXWxr+jrIV2SAlJo85Mcq8nT6eYPiCD413tFdNdMVUzrE8VVMTE6SmK9MFAoFAoFAoFAoFAoFAoFAoFAoKVxtN9stctrP5C/wCUzjzCNiFD7mky381VVtnK9RjTEc6uHn8EjGo3q+5oatAdb1OGxGdsoMlwRyxAhAK8jkGRiqfDf5VR7Bw4u3Zu1cqeXf8AbyScu5u07sdK0cU38+jaSrWlr6w+5V7IHaFTB58geQwBgDxrsZVylX+t3vF3D80Kw2sZPcbdNKrxSKQw3I9uCCDg4PUe41UZW1rNiqbd2ir4cvFIt49VUa0zH79zVuLq/i1ATRWpSYoIpdzxtBJGGLdQ4lUjLFSEzzwQaq9nZlnE1pi5E0zx00mKtfDTq6W+9bqr46cfgk+FfxLtf2aP6oVT5v8AF3P6p+aTb/LjuQumre6lwtppSG0U28cTRSGaTcU7MKysBCQA6dQCcEA88Cuiz9qYtdNePcirpjlHOOmOKFasVxpXGjc1K11G8eJ1is0lhcPFIJ5DtPRgR2AyrKSpGeYPmBVXg5eNiXN+mqqeuN2OP/kkXbddyNJiPH7LF90Goj/w1mfcLmT/APPVx/zDi9VXhHmjf2OvsSWg8UjUL7sJomt7jaWVGYOsijqY3HJsZGQQrDOcYq0xcu1k071udfm0V26qJ0qQd5a/aDiwxjlBebpYx4JOvOVB5B1++AeYkqk9IMPWmMinnHCe7on6JWJc47kvWlTfafjZf4u9Uq3kJ4V3KfcXi3A+fZr7q9ej+VvW6rM/p4x3Tz8J+bGXRpO9HSvldEhlAoFAoFAoFAoFAoFAoFAoFAoOfWD+u8SahP8AywgX9GCMAgfzjSVyHpDd1vU2+qNffP2iFjh0+zMpHgOL1nUb65PjKIE/QgXBx/OtL9FXmyLPqsSjt4+P20RMireuSuFWbSot2uzj67xyzb2xPvO6YZ+OAB8wrmPSSPy/9X0TsL9XuaA0eLW+KLlZu0Kx2sTIFmkjALSTZOI3XOdo656Vt2DZt148zVTEzvTziOqHnLqmK+E9D7wr+Jdr+zR/VCuezf4u5/VPzTLf5cdyNXha2g9EgulEyzCxEgYXE4AfsdwIXtNo5+GMe6u9nGszOs0R4Qqd+rrbcvCttFbFj2/JST/lM/gM/wAbXDRnXpq0jTn/AC0+S19VTEa8fGWHhmB9MSxUySOt1ZCZlkYuUlQR7iC5JAYS816Aryxk1c7ew7VFqm7RTETrpw4daNiXKpq3ZlIcTt2FrDKv4SK4gZPPLTLGy/vI7KfjVZsSuqnMpiOnWJ8Nfo3ZURNuU76SIf8ANdpgO9aulwvwjbLj54i6/PXZ5FmL1qq3PTGitoq3aolX+L37HRe3HW3kjnUjyjcM30puHz1xOyLs2synt4eP30WeRTvW5dHByK7xVPtAoFAoFAoFAoFAoFAoFAoFAoOdcKd6wkbxa5uSfj61JXC7bn/rK/d8oWuN+VCb9GR3cII3i01wT8TdyV2mPGlmiOyPkrK/xT3rVW55Ua9/H65/Zrf6yeuY9JOVv/V9E7C/V7kLrGoHRtakkS8soWlgRGjuebEI0hDLiVOu8joelaNkZtyzamim1NUTVzjl0dj1kW4qq1mrRt8K/iXa/s0f1Qqqzf4u5/VPzSLX5cdypW/EM17wNbWYurFxLHBB2KKe2CsVRgSJjhlXJY7McjyFdbXtG5TVXTNqYimKvanlw106OnvV8WYmIne56cFn48v1tNAaMyJG1wexVnIUL2nJmJPQKm5viAOpFcrs21Nd6KtNYp9qdOPLlHvnRPvVaU6dfBsaHB61N6y1xHcNsESGIARRxg52IAzdTgsWYk4XoABUjam0LuRMUV0bkRx0nn7+TxYs00cYnVg0GVtX4rjS+Q2/ZsZLaDIdZnQZ3mRTgsgywiwCPa72OVzsbGxada7de9V3aae76o2TXcnhVGkL5xJALnh25Q9GhkU/AoRV+iKDdH1z0dsT8uyJPzwV8+o9jOjTor/9lvPG17nQtFkMujQMepiQn50FfQVQ3aBQKBQKBQKBQKBQKBQKBQKBQc74bHZC6j8Y7u4GPc0plX+y6n564jbtG7lzPXET9PotMWdbaZ9GzBNAki8Ybm4Qj9KdpF+lJFPz11uFXFePRVH8sfJXXI0rmO1a6lPCjXv4/XP7Nb/WT1zHpJyt/wCr6J2F+r3MelQLNxbeblVsWcOMgHH3yfzqV6Pfw1X9U/KGvM/HHc1eExu4MtR/6aP6oVzOb/F3P6p+ada/LjuVrQ9QE3qcbQ9+0hVI7aILJNJN2YRpX7MlY4wCVUyEe0WOO7XU59V3Mo9TjxwnnVPCNOqOv3eaBaim3O9X4OhcN8NuLlrm9CNOy7UiHeSCPOSoJHedjgs+BnAA5DnNwcG3iW9ynjPTPW13bs3J1lHazaR2HHcfYqqGa2kMyqAATHJGI3IHyu/IufEcvAYrfSGmmbFNU8976Tq3YczvzDV4n7ltA49tLq2KH3m4VD9KMyn3E1S7DqmMymI6Yn5a/OEnKiJtytXG936jwdeOOogk2/pFCFHzsQK7nXRVqbxEn2u4EnTxW2aMfHs9g/rxXz7E/vc2meurX46re57Nqe50axg9WskT8lVX6BivoKoZ6BQKBQKBQKBQKBQKBQKBQKBQUK7j+13Hc6H2bmNJ08t8YEUo+O0Qn5zXM+kVjhRejun5x9U7Dr4zSy8OXH2s4zliPJLtBKnl20ICSL8TH2bfuNUnYGRv2JtTzpn4T99WvLo0r161j4l4gh4Z0sz3BYRhguVGTljgVeorn1jxXa6hrNxdvcW8QlEcccbzR7hHFuIZsOQCzOxxnkAPHNcrtuLuRXTTbt1TFOvHdnnPu7E/F3aImZmOPa+XeoWNxftKupLEzII27K5jUMqliM5z4u301ExLu0MWjct2501140z++hsuU2bk6zV8WjAmn29sqJqzqiqFVReJgKBgD4YrFVWXVVNU48az/wBkkRbjhv8AxZtOmsdMtVjh1YxoowFS6hA5fBefxNS/+IbU/wAuf9ktfqbH83xbP21tv/OpP/dxf4U/4htT/Ln/AGSepsfzfFksNW07T3dxewvI/tySXKyO2OgyWJwMnCjAGeQqBlRn5VUTcoq4cvZmI+Tdb9TbjhMeKV0i0fibVIpSjJZwsJFMgKtPKPYIVsERIe9lsFmC4GBk3myNl1Y/97d/FPKOr7ouRfiv2aeTc4/n9cntbMc+1kE0o8ordg/P9KXsl+c+VTtqZEWMWqemeEd8/bWWqxRvVxCM1uP7YajaWo59rOruP5OA9qx+BZUX96uc2BY38ibnRTHxnh8tUzLq0o063RK7NWlAoFAoFAoFAoFAoFAoFAoFAoKxx9pr3OmpcQruntX7VFHV0xtlj6fKQnA/KC1Hy8eMizVanp+fQ9269yqKkFfxjXNIjltnAcFZreTwDjmufHawJRh5MRXEYmRXg5OtUcuEx2fvjC0uURdo4LZw9rEfEelB9uGB2yxNgmORfaQ/DqD4gg+Nd7RXTXTFVM6xKpmJidJSPqcf8Wn+6P8ACvTCH4j1Oz0bT5DKYVYKcJ3d7Ejuqq9SxPIAUmdOMisaBpy2vDkETqgdYURuQOGCAH486+eZN2qu/XXTM6TVM+7VcUUxFERPUkOBNTtF4YghkeBJreNYpo5CoZXjG0kg8yGxkN0INfQLdym5TFdPKVRMTE6Sty2sTLkIhB6HaK9sPQtI1PJE/wB0f4UGLVdSj0jTpJ5mCRxqWZj4Af8AEnoAOZJAoKTpCSXd1LdzjbLPjCH+ChXPZx/pcyzfnMfIVw+2M7+03d2j8NPLtnpny+60xrW5TrPOW7wJb/bO/mv2HdcdjbZ/iUbLSfzj8x5qiV02ysP+zY8RP4p4z5e756oN+5v19i6VZNJQKBQKBQKBQKBQKBQKBQKBQKBQc71i2+4zUi/SxnfJPhbTOeefyYZGOc9FY+AYYoNs7Mm/HrrUe1HOOuPOPil41/d9mrk9XdnLZan63ZlRNgLLExwlwg6K2PZdeeyTwzg5BxVRsvas4s+rr40T4x3eX7mRfsRXxjmtXD3EkOuowQlJU/CwSd2SM+8eI8mGVPga7O3couUxXROsSrZiYnSXrUuGLPVbntJ7WCV8AbpI1Y4HQZIr2w1PuG03/YbX+hT/AAoH3Dab/sNr/Qp/hQT8aCKMKAAAMADwA8KDR1rWoNCtO0nkCAnCjqzseiqo7zsfIAmsTMRGsimv23El8s1yhihjO6C1JBII6Sy45GT8lBkJ5luY5Tau2IuRNmxPDpnr7I7O3p7udhj42ntVMdxG3FGpGzhJEKnF5MD0XH4BCOsj/KPyFJ8SBTYuzJqmMi7HCOUdfb3dRk39PYpdCghW2gVEUKqgKqgYAAGAAPAAV1ivZKBQKBQKBQKBQKBQKBQKBQKBQKBQY7iBbq3ZHUMjAqysMggjBBB5EEeFBQ7rRp+EvwCvcWQ/gx3prceS55yxDwX21HTcByotpbGpvzNy1wq+E+U/vtSrOTNHCrkwtBa8T26SowYr+DmiYpJGfEBlwyHzU/OK5u3eysC5pGtM9U8p+k96bNNu7HW27e/1HSxgPDeIOgm+8y48t8asjf0a/Gr2x6RUTGl6nTu4x4f/AFFrw5/TLcXjWSNfvmnXYP8AJtBIPp7ZT9IFWVO2MOr9fjE+TROPcjofTxuzjuadek/ndgg+kz//ABWatrYcf4kfHyIx7k9DVn1nUdQGFS3tF/KJNxJ8wwkan4lx7jUC/wCkNmn8qmZnt4R5ttOHVP4p0akWmxabI1zPIZJAO9cXDAlR4gZwka+5Qoqgyc/JzKt2fCP3xS6LVFuNXm0Fxxbytt8FqfauiMPIvlArc+fTtWGB8kN1q42fsPSYuZH+3z8vHqR72V0ULzpGlxaNp6wwoEjXoB/WSTzLE8yTzJrp4jRBblAoFAoFAoFAoFAoFAoFAoFAoFAoFAoFBXtY4OttTuzMA8E56zwN2bn9L5MnQe2rVqvWLd6nduUxMdr1TVNM6xKIk0PUrD2JLa7X+UDW8n0oHRj+6tUt70fsVcbdU0/GPP4pNOZXHONWA3F7Ee/ps/xjlgcfNmVT9IFQKvR29+muPjHm3RmU9MHrd4/s6bc5/OkgUfXGsR6O3+mqPj5E5lPUyx6Xqd98m1tV82Zrh/8AdURoD+8am2fR21H5lcz3cPNqqzKp5QkdO4HgjnWS5eS8lU5Vp8FFPmkagRqffgt76urGJZx40tUxHz8eaNXcqr/FK01IeCgUCgUCgUCgUCgUCgUCgUCgUCgUCgUCgUCgUCgUCgUCgUCgUCgUCgUCgUCgUHNOF/SBecQ8S3NmttbpJb795aVypKSbMAiPOCfHHTw8KCe9H/HCcYwzKYzDPA22WItvAySAQwA3A7T4ciPgSG9xdxOnDENuzjPbXEcPXGA55v8ABQCaCYvWkWzcxBWkCnYHJClscgSASAfPBoKB6PPSd91OuS2s8It5kB2rv3bipIdeYGGHXHPIz5UFoudTuY+LYrdY4jDJG8naFm3ARsisu3bgnMi4OemfLmGhJxcdR4qexs1V3iXdPM+ezi8AgC85HyemVA588ggB8uOJ7jTeJraznt1PrDMEuI2OwqsbMw2nvI4IXu5Iwc55YoPeocX9rxWNPtEWS4C75nc4SFOXM45u3Ne6Me0Mkc8B5Ti46dxUljeqqPMubeZM9nLzwUIbnG+egywORzBIBC20ERxZqUujcPzXEKI5hQyMrsVBRFJbBAPewMjlz6cutBRtL9JF5qPB0uorZwmKJiGj7Zg5CgFmH3srgbvHwB92Q98SelJtP4Wt7+3hSW3nbYQ7lHSQA5UgKQR3W558B1zQWU8WDSuCxfXwWMFFcRxkue+AVQZxlzn3AeeATQfLHVb++0VbpbeHvqHW2LMJCpGRmQjaHI+SUwDyLDmQEDqXpHmg4J+2MdsuwStG0UjFHUB9gJwCM7uo8M+6gl9M4lur/gM34hhDmNpVi3tzRQTgtt5MQOXLHn7giuDeO7vizh+4uY7aBBCSqo0jEuyqGIzt7vIjB58z4UGPg3j+84u0W5nhtIR2PJUMjEyNt3bR3cLyxzPiR8aDa9GHpJXjd5Y3jEM0eGCBtwZDyJGQDkHkeXyl+YLDb6ncScXSWxji7FIll7QM24iRnVV27cZzG2Tnpjz5BHWPFrcQ69Pb2KoUtztmuJclN5yNiKpBfoctuAGPHIyHqHia4XicWMtuqStG8iTBi0TqowMcgytuPeU52+ZyDQQ/BHH9zxPxRPatbRRC33CVxIzc1fZhRtGcnPM45Cg8X3H93bekFdMFtCWcjbL2jAbCu/cRtzkAHl5jr40HQb27WwsXlkOFjQux8goyT9AoI7hDXV4l4bgulG3tFyVznawO1lz44YEUD1G7/wBrT+gH/wBlBxzgPVl0f0rau7RzSd+fCwxPK3+k56IDgcupwPfQWX0D6Yotbq97WN3uXBMcbbjEMltr5Aw5LHljoAc8+Qanp209tb0uWRSdth2ZIHPLTH74CPNU7FgfJzQdE4H1n7oOEba4zlnjG8/nr3X/ALQNBxX0gaBJw+LbV7QbWErdrgcg4lba5x8lh3W8Dy67qDp+lcSx67dWl5H7Jsrpiv5LLLb7kPwII9/I+NBVPsclNxaX87ktJJKu5j4kBmz85c0HWL7T0vZYncHML9ohHg2xk+ja7UHH/sfbk6truqXL+27RsT+seRiP6h9FBsfZGqYLKxnQlZI5WCsOoyA2fpQUHXLKf1mzR+m5Q30jNBE8efiPf/ss31LUHGuC+I7fT/Q1dW5kVriZpY44F70jGRAoO0c8cyc+7zoNXi7QpeH/AEI2cc6lZHu+0KHqoaKTAPkcAEjwJxQSPpluGn0TRrbJCOis3x2Iin5gzfTQd6VQigDkB0oObemXT00/0aXQjGA8yyEfnPMGb6Tk/PQaPDnFsEHotSEpc7xasuRbSlc7CPaCbce/OKDW9Af+rq8/XSfUJQffscvxUuv13/TFBS9b02TgK40zVbUfe5YYS6jkO0MI3oeXISLk+PPcfAUHVL7iFZra+vbZsg6ZHJG3kd1wRnyIbkR4EGgi/sdIBHwTK3i1w30CNAB/x+mg6VPYJPfxSkd+IMFPucAMPgcKfmFBxD0b63HovpE1ZpFlYNLIB2UTynlO3URqcfPQZTqaat9kFayRiQLsxiSNo25QP8lwDj34oOp8bQfbLTFtMsvrT9kWXqECmRz7gVQpnzYUFE+x71Fo9Ou7GXIe3lzg+AbKso+DoT+9QdcoOKeij/XDq/6U/wDzVA9FEbJ6WtXMeewVpQ2PZ3G47n9Qkx7s0Fss9An4l4fmf1vs4r/fIU7FG+9yLtj7zd7PYiPn4Ee6ggvse9RZNNu7GXIkt5c4PgGyrKPg6E/vUF50jTo9Z4OMEo3RydqrD3GVuY8iOoPgRQcy9EWhS6Bx/e2M5JWOB9vgGWR4xvH6SqufhjwoN/0FRNoGtalp82BLG6sB0LKMqWA/JwYyPcwoOq3mpR2d3FGx78zFUUDJO1dzN7lA6t0BIHUig5R6H7L7l+P9TsXG0kK8WflRo7bSP3ZF/r8jQe/TtC2u6tpunxc5ZXZiOu0clDEfk47Q58lNB12GIQQqo6KAB8AMUELx5+I9/wDss31TUFO+x5OeAm91w/8AdSg1vsj/AMS4P2pfqpKCH9MOkvNwNpl5GM+rogbHPCyIm1j7gygfvUHZ9PvE1CxjljOUkUOpHiGGRQc79MOpx6t6Lrh4juQSqgbHJikwViv5S7gRkcjjly50ElwqcehqP9ib6tqCsegM49HV5+uk+oSgfY5H/NS7/Xf9MUFxsNCj4m9FttbS+zJaQ4bxVhEpVh7wcH39KDnvoh0KZotY064JVljWDB6Lv7XmuR7JLbx55z40E39j7KbTRbu0kBWaC4JdD1UMoX+8jUHS5tTji1OODOZZFZwo54RcZdvJckLnxJ+OA5H6HD/2lax+m/8AzDUDWD/3jrb9AfUPQXzULebWOLm7GfsRawhSwRZMvOdzLhuhVI4znykPvoOdWEL8E+nRVkkDreqcvtCZaU+S8smZAP3vfQdxoKlZ+jfT7C7aSKOaORshnS6uFZgTkglZcnJAJz40EpacL2tjorWsUXZwvneI2ZWbPUl1beSQMElskculBsabokWmaT6vF2ixAYA7WQlRjGFZnLKAOgBGPCgh9O9Hthpl68sMcscjhg7rczhmDe1k9rkknnnrnB6jNBL6BoUPD1j2VurLHkkK0jyAEnJx2jHaCcnA5ZJPU0GY6ZEdXFzt+/CMxb/NCwbafPDDI8snzNBoa3wrb61dpK6sk6DCTxO0cgHluQgkczyORzPnQZNG4ch0i4aRe0eZhtaaZ2lkKg527nJKrnntXA91B91jh6DV7qOV1ImiOY5o2KOngQGXqpBIKtlTk5FA03h2HT9QecBnncYaaQ7n2j5IJ5Iv5qgD3UEtQaGt6PFrunmGcM0be0qu8e73ExsCR7jyoNLhrhK14XDC0jaMP7S9rI6k+e13IB5AZAzQeOJODbPieRTdRvJt9le1lVR7wqOFz78ZoN3TdCg0zSfVkQmHG3s5HaUbSMbPvrN3MctvT3UENF6P7SGMxo1ykBJJt1uJFi5kkjaG9kknK5x7qDe1zhC016xjhniJijGEiSR40GBgd2NlU4HIZHLnjGaDxb8GWltoDWaJILds5jE8uMHqoPabgpycqDg5ORzoNWx9Hdhp9lJFFFLHHKMSItxOAw94EvlyPmOXSgaZ6PLDSYpFgjliWUbZAlxOoYe/Evx59eZ8zQTmjaVFounrDCGEa8lVnZ8DyBkYkAeAzgUHuHTY4dTknVcSSKiOw+UIy23PvG4jPXGB4CgjNW4RttT1IXGJIrjG3toJGicry7rFDhxyHtA9BQZtM4bg0y3kVO0LSjEkrSu0rYGBmQtvGATjBGOoxQR+i+j+w0LU+3t4Xjl55YTSnIPMhg0hDAnBwQeYBoPE/o60+41c3LRSGctu7X1icNkdCCJOWBgDHQDFBK6Zw5BpeoyzRCQSSnMhaaVwx8CVdyuQBgHHIchyoNK/4GstR1tbqWJ3nRgyO00p2lW3AKu/aFDc9oGPdQWOgUCgUCgUCgUEdxEccP3P6mT+4aCuaPYWbww//wA9wxCd8wDkcDvE58+eaDYuuIbmPTbu4WOIRWrTZVi26VYSdxUjkhwCBkNk+Q5kLHe3yWWmvO5xGiGRj+aq7ifoFBG2d3eGSJpIYtkh76Ix3wgqSCSe7JzwpChcZyNwFBofdFP9pPXuzj9V29pty3adh17XOMbtnf7PHTluzQZzqt1d3t2kCQgW7hQZC33wmBJdvd9j28bu94cqCMS8bXeI9Pl2p2L2j3CI+SVJMBDcjt3qHwD4At50GWx1w2/Ddky+r2sLWsT9pcSZVcoMRLucMxA6uzfk+0ScBms+J5dTjtRDHHunWbcxYlEMEioWGAC6kk49knK9OeA3rDUp7xJ0xCs1vL2bk7tjAxLKGA6r3ZFyCTgg8zyoNax124utIeYRwlS4EUhYohj6NO27mE6lce2ACMBgQGbhviAarfTxdpBKYljbtbdsoRIXG3GW2spjbI3HkR7wAsFAoFAoFAoFAoFAoFAoFAoFAoNbUrX17TpYs47RGTOM43KRnHj1oIezsdQt40X1mzKqAP8ARZASBy6+tYBx44oMk/D5m4du7btMes9v39vs9vu8M89u7zGceFBKXFit3prQyDcjoY2HmrLtI+cUEZaaZdB4VluVaOI5yiFHlwMKJDvK455YKBuYD2RlSGmeGZTpBs+3T1QjZjsz2nYHl2O7ft9nub9udvLG7v0EvYaZ6ndXTbs9vKJMYxtxBHFjrz/B5zy648KDR0jhz7Xep/fN3q1obb2cbs9l3+vL8F05+115cw09O4Xm0gwmGWEslpFbFpYi2OxBw67ZFIDbjuTPPC8xjmGxofDT6ZcRM03adl6xglNrN6xKsuWIbG4FTkgAHPRccwx6pwzJdi5CTIq3E6ySK8ZYMiwJEYjtkUlWMYJ58wSuME5DLfaLcahDH2ktuWilWSMCBgh2qylXVpWyMNlSCNrKp54xQfbfRrmPULic3EfaTQCMAQnEbRs5jZcyd5R2jbg3tHmCo7tBPxArGAxycDJxjJ8TjwoPV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B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4" descr="data:image/jpeg;base64,/9j/4AAQSkZJRgABAQAAAQABAAD/2wCEAAkGBxQHBhQUExQVFhUXGR4bGBcXGSAaHxwcGxgkHR8cIiMZHSggHR4nHh4dIjEjJSkrLi4uICUzPDUsNyotLysBCgoKDg0OGxAQGzQkICQuLiwzNSwvLCwsNy0sNC0sLDQsLDQsLCwvLCwsLCwvNy0sLCw0NCwsLCwtLCwsLCwvLP/AABEIAOEA4QMBEQACEQEDEQH/xAAbAAEAAgMBAQAAAAAAAAAAAAAABQYDBAcCAf/EAFMQAAIBAwIDBAUEDAkJCQEAAAECAwAEEQUSBiExEyJBUQcUMmFxQoGRswgVFiMzNlJicnN0gkNTY4OToaKy0SQmNDdUkrG0wycoRFVklMHT1CX/xAAbAQEAAgMBAQAAAAAAAAAAAAAABAUBAwYCB//EAD8RAQABAwEEBggEAwYHAAAAAAABAgMEEQUSITFBUWFxkdEGEyKBobHB4TIzQvA0UnIUI0NTgpIVFiRiosLx/9oADAMBAAIRAxEAPwDuNAoFAoFAoFAoFAoFAoFAoFAoFAoFAoFAoFAoFAoFAoFAoFAoFAoFAoFAoFAoFAoFAoFAoFAoFAoFAoFAoFAoFAoFAoFAoFAoFAoFAoFAoMF3dx2UJaV0jUdWdgo+knFBBSce6bG+PXYGP5jb/wC5msTMRzHwcf6cWwbuJf0yU/vgCsRVTVylnSYTWnapBqkW6CaKVfON1cf2Sa9MNugUCgUCgUCgUCgUCgUCgUCgUCgUCgUCgUCgjNe12DQLUPO+NxwiKCzu3gqKuWY/AcupwKxVVFMa1TpBEa8lVuNSv9c6H1GE9Au2Sdh7ycxxfAByPMVz2Xt+ij2bEb09c8vOfgmW8SZ41cGkeH7OxPazKrsOs105lbl+dMTj5sVR3NoZmROm9PdTw+SVFm3R0PScVWS8o5lfHhCrSY/olNYp2ZmXOPq59/D5szftx0j8WWir35Sg85Y5Ix9MiAUq2VmUf4c+7SflLEX7c9LyNKsNc++xrA5HSWBgGB9zxEMD89YpyczFnTWqnsnX5SzNFuvqltQPfaJzgm9ajH8DdHv48kmAzn9YH+I61cYvpB+m/T748vLwRrmH00LLw9xPDrjMg3RzJ+EglG2RfDOOjJ5OpKnzrpLV2i7Tv0TrCFVTNM6Sm62MFAoFAoFAoFAoFAoFAoFAoFAoFAoFBB8UcQjQ4FVV7W4lJWGEHG4jqxPyY16s3h8SBWq9eos0TcrnSIeqaZqnSFXtLAWcr3d1KJLgr35m5JGg57IwTiOMfSerEmuIztoXs2vdj8PREfXrlZ2rNNqNZ5vdgLriYBrb/J7Y9LmRcvIPOKNsYXykflz5KRzq1wdgRpv5HhH1ny8Wi7l9FCd0/geztJA7xm4lH8Lcntmz5jd3U+CBRXR2rNu1G7bpiI7EOqqauMysSgIABgDwFbHl660EFqnCFnqcm94FWTwlizFIP34yG+bOK810U1xu1RrHazEzHGEBe6XecPLuUte246jAFygHltAWf4YVvLcaoczYNu57Vj2Z6uj7JVvLqjhVxa0tvBxJaRzRvhlJMU8fdkjbocZGR5MjDn0Irn7N/I2femOU9MTyn99cJlVNF6lPcLcRPdXBtboKt0g3Bl5JOg5donkR0ZPknzBFdrh5lvKt79HvjqlWXLc0TpKz1LaygUCgUCgUCgUCgUCgUCgUCgUCg1dV1CPSdNknlbbHGpZj7gM/OfIeJoKLpEDzzve3ICzzDoT+BhBykIJ6YzuY+LE+Qrh9rZ85V3co/DHLtnr8vutMe1uU6zzZtA0z7rphcTqfU1bMELD8MVPKdx4pnminr7R6ir/ZWzIxqfWV/jn4dnf1omRfmudI5LfruqLoujyzuCVjQttXqxHRR7ycAfGriZ04yjOc6o899cBbg3FxM6l/VLaTsYokHUswdNwB5bnY7j0UDIHP0ZmXnV1RjaUUR0zz+v76Uubdu1Eb/GTTeHrDUNHjnFnDiSMSYZQT3l3cyeeefWqO9mZdu7Nubs8J05+5LptW5pid1q8Ly9vEhtmuLCYxrKsLP2sTxsAQyo5KNHzAOzYynkduedxfys7Z9Uesn1lE9PKfHonv1RqLdq7Hs8JX3hriM6hOYLhBFdINxVTlJEzjtIyeZXPVTzUnBzyJu8TLt5Vvft/eEW5bmidJWKpTwp/E+gNaXLXlmuZOs8C9J1HiB0EwHst8r2T4EQNoYFGXb0nhVHKf30Ntq7NuexE3cS8RaTFNbybXGJbeYdVbwyPyTzV1PUEg1x+Nfu4GRxjlwmP34x5LGuim9RwW7hXWxr+jrIV2SAlJo85Mcq8nT6eYPiCD413tFdNdMVUzrE8VVMTE6SmK9MFAoFAoFAoFAoFAoFAoFAoFAoKVxtN9stctrP5C/wCUzjzCNiFD7mky381VVtnK9RjTEc6uHn8EjGo3q+5oatAdb1OGxGdsoMlwRyxAhAK8jkGRiqfDf5VR7Bw4u3Zu1cqeXf8AbyScu5u07sdK0cU38+jaSrWlr6w+5V7IHaFTB58geQwBgDxrsZVylX+t3vF3D80Kw2sZPcbdNKrxSKQw3I9uCCDg4PUe41UZW1rNiqbd2ir4cvFIt49VUa0zH79zVuLq/i1ATRWpSYoIpdzxtBJGGLdQ4lUjLFSEzzwQaq9nZlnE1pi5E0zx00mKtfDTq6W+9bqr46cfgk+FfxLtf2aP6oVT5v8AF3P6p+aTb/LjuQumre6lwtppSG0U28cTRSGaTcU7MKysBCQA6dQCcEA88Cuiz9qYtdNePcirpjlHOOmOKFasVxpXGjc1K11G8eJ1is0lhcPFIJ5DtPRgR2AyrKSpGeYPmBVXg5eNiXN+mqqeuN2OP/kkXbddyNJiPH7LF90Goj/w1mfcLmT/APPVx/zDi9VXhHmjf2OvsSWg8UjUL7sJomt7jaWVGYOsijqY3HJsZGQQrDOcYq0xcu1k071udfm0V26qJ0qQd5a/aDiwxjlBebpYx4JOvOVB5B1++AeYkqk9IMPWmMinnHCe7on6JWJc47kvWlTfafjZf4u9Uq3kJ4V3KfcXi3A+fZr7q9ej+VvW6rM/p4x3Tz8J+bGXRpO9HSvldEhlAoFAoFAoFAoFAoFAoFAoFAoOfWD+u8SahP8AywgX9GCMAgfzjSVyHpDd1vU2+qNffP2iFjh0+zMpHgOL1nUb65PjKIE/QgXBx/OtL9FXmyLPqsSjt4+P20RMireuSuFWbSot2uzj67xyzb2xPvO6YZ+OAB8wrmPSSPy/9X0TsL9XuaA0eLW+KLlZu0Kx2sTIFmkjALSTZOI3XOdo656Vt2DZt148zVTEzvTziOqHnLqmK+E9D7wr+Jdr+zR/VCuezf4u5/VPzTLf5cdyNXha2g9EgulEyzCxEgYXE4AfsdwIXtNo5+GMe6u9nGszOs0R4Qqd+rrbcvCttFbFj2/JST/lM/gM/wAbXDRnXpq0jTn/AC0+S19VTEa8fGWHhmB9MSxUySOt1ZCZlkYuUlQR7iC5JAYS816Aryxk1c7ew7VFqm7RTETrpw4daNiXKpq3ZlIcTt2FrDKv4SK4gZPPLTLGy/vI7KfjVZsSuqnMpiOnWJ8Nfo3ZURNuU76SIf8ANdpgO9aulwvwjbLj54i6/PXZ5FmL1qq3PTGitoq3aolX+L37HRe3HW3kjnUjyjcM30puHz1xOyLs2synt4eP30WeRTvW5dHByK7xVPtAoFAoFAoFAoFAoFAoFAoFAoOdcKd6wkbxa5uSfj61JXC7bn/rK/d8oWuN+VCb9GR3cII3i01wT8TdyV2mPGlmiOyPkrK/xT3rVW55Ua9/H65/Zrf6yeuY9JOVv/V9E7C/V7kLrGoHRtakkS8soWlgRGjuebEI0hDLiVOu8joelaNkZtyzamim1NUTVzjl0dj1kW4qq1mrRt8K/iXa/s0f1Qqqzf4u5/VPzSLX5cdypW/EM17wNbWYurFxLHBB2KKe2CsVRgSJjhlXJY7McjyFdbXtG5TVXTNqYimKvanlw106OnvV8WYmIne56cFn48v1tNAaMyJG1wexVnIUL2nJmJPQKm5viAOpFcrs21Nd6KtNYp9qdOPLlHvnRPvVaU6dfBsaHB61N6y1xHcNsESGIARRxg52IAzdTgsWYk4XoABUjam0LuRMUV0bkRx0nn7+TxYs00cYnVg0GVtX4rjS+Q2/ZsZLaDIdZnQZ3mRTgsgywiwCPa72OVzsbGxada7de9V3aae76o2TXcnhVGkL5xJALnh25Q9GhkU/AoRV+iKDdH1z0dsT8uyJPzwV8+o9jOjTor/9lvPG17nQtFkMujQMepiQn50FfQVQ3aBQKBQKBQKBQKBQKBQKBQKBQc74bHZC6j8Y7u4GPc0plX+y6n564jbtG7lzPXET9PotMWdbaZ9GzBNAki8Ybm4Qj9KdpF+lJFPz11uFXFePRVH8sfJXXI0rmO1a6lPCjXv4/XP7Nb/WT1zHpJyt/wCr6J2F+r3MelQLNxbeblVsWcOMgHH3yfzqV6Pfw1X9U/KGvM/HHc1eExu4MtR/6aP6oVzOb/F3P6p+ada/LjuVrQ9QE3qcbQ9+0hVI7aILJNJN2YRpX7MlY4wCVUyEe0WOO7XU59V3Mo9TjxwnnVPCNOqOv3eaBaim3O9X4OhcN8NuLlrm9CNOy7UiHeSCPOSoJHedjgs+BnAA5DnNwcG3iW9ynjPTPW13bs3J1lHazaR2HHcfYqqGa2kMyqAATHJGI3IHyu/IufEcvAYrfSGmmbFNU8976Tq3YczvzDV4n7ltA49tLq2KH3m4VD9KMyn3E1S7DqmMymI6Yn5a/OEnKiJtytXG936jwdeOOogk2/pFCFHzsQK7nXRVqbxEn2u4EnTxW2aMfHs9g/rxXz7E/vc2meurX46re57Nqe50axg9WskT8lVX6BivoKoZ6BQKBQKBQKBQKBQKBQKBQKBQUK7j+13Hc6H2bmNJ08t8YEUo+O0Qn5zXM+kVjhRejun5x9U7Dr4zSy8OXH2s4zliPJLtBKnl20ICSL8TH2bfuNUnYGRv2JtTzpn4T99WvLo0r161j4l4gh4Z0sz3BYRhguVGTljgVeorn1jxXa6hrNxdvcW8QlEcccbzR7hHFuIZsOQCzOxxnkAPHNcrtuLuRXTTbt1TFOvHdnnPu7E/F3aImZmOPa+XeoWNxftKupLEzII27K5jUMqliM5z4u301ExLu0MWjct2501140z++hsuU2bk6zV8WjAmn29sqJqzqiqFVReJgKBgD4YrFVWXVVNU48az/wBkkRbjhv8AxZtOmsdMtVjh1YxoowFS6hA5fBefxNS/+IbU/wAuf9ktfqbH83xbP21tv/OpP/dxf4U/4htT/Ln/AGSepsfzfFksNW07T3dxewvI/tySXKyO2OgyWJwMnCjAGeQqBlRn5VUTcoq4cvZmI+Tdb9TbjhMeKV0i0fibVIpSjJZwsJFMgKtPKPYIVsERIe9lsFmC4GBk3myNl1Y/97d/FPKOr7ouRfiv2aeTc4/n9cntbMc+1kE0o8ordg/P9KXsl+c+VTtqZEWMWqemeEd8/bWWqxRvVxCM1uP7YajaWo59rOruP5OA9qx+BZUX96uc2BY38ibnRTHxnh8tUzLq0o063RK7NWlAoFAoFAoFAoFAoFAoFAoFAoKxx9pr3OmpcQruntX7VFHV0xtlj6fKQnA/KC1Hy8eMizVanp+fQ9269yqKkFfxjXNIjltnAcFZreTwDjmufHawJRh5MRXEYmRXg5OtUcuEx2fvjC0uURdo4LZw9rEfEelB9uGB2yxNgmORfaQ/DqD4gg+Nd7RXTXTFVM6xKpmJidJSPqcf8Wn+6P8ACvTCH4j1Oz0bT5DKYVYKcJ3d7Ejuqq9SxPIAUmdOMisaBpy2vDkETqgdYURuQOGCAH486+eZN2qu/XXTM6TVM+7VcUUxFERPUkOBNTtF4YghkeBJreNYpo5CoZXjG0kg8yGxkN0INfQLdym5TFdPKVRMTE6Sty2sTLkIhB6HaK9sPQtI1PJE/wB0f4UGLVdSj0jTpJ5mCRxqWZj4Af8AEnoAOZJAoKTpCSXd1LdzjbLPjCH+ChXPZx/pcyzfnMfIVw+2M7+03d2j8NPLtnpny+60xrW5TrPOW7wJb/bO/mv2HdcdjbZ/iUbLSfzj8x5qiV02ysP+zY8RP4p4z5e756oN+5v19i6VZNJQKBQKBQKBQKBQKBQKBQKBQKBQc71i2+4zUi/SxnfJPhbTOeefyYZGOc9FY+AYYoNs7Mm/HrrUe1HOOuPOPil41/d9mrk9XdnLZan63ZlRNgLLExwlwg6K2PZdeeyTwzg5BxVRsvas4s+rr40T4x3eX7mRfsRXxjmtXD3EkOuowQlJU/CwSd2SM+8eI8mGVPga7O3couUxXROsSrZiYnSXrUuGLPVbntJ7WCV8AbpI1Y4HQZIr2w1PuG03/YbX+hT/AAoH3Dab/sNr/Qp/hQT8aCKMKAAAMADwA8KDR1rWoNCtO0nkCAnCjqzseiqo7zsfIAmsTMRGsimv23El8s1yhihjO6C1JBII6Sy45GT8lBkJ5luY5Tau2IuRNmxPDpnr7I7O3p7udhj42ntVMdxG3FGpGzhJEKnF5MD0XH4BCOsj/KPyFJ8SBTYuzJqmMi7HCOUdfb3dRk39PYpdCghW2gVEUKqgKqgYAAGAAPAAV1ivZKBQKBQKBQKBQKBQKBQKBQKBQKBQY7iBbq3ZHUMjAqysMggjBBB5EEeFBQ7rRp+EvwCvcWQ/gx3prceS55yxDwX21HTcByotpbGpvzNy1wq+E+U/vtSrOTNHCrkwtBa8T26SowYr+DmiYpJGfEBlwyHzU/OK5u3eysC5pGtM9U8p+k96bNNu7HW27e/1HSxgPDeIOgm+8y48t8asjf0a/Gr2x6RUTGl6nTu4x4f/AFFrw5/TLcXjWSNfvmnXYP8AJtBIPp7ZT9IFWVO2MOr9fjE+TROPcjofTxuzjuadek/ndgg+kz//ABWatrYcf4kfHyIx7k9DVn1nUdQGFS3tF/KJNxJ8wwkan4lx7jUC/wCkNmn8qmZnt4R5ttOHVP4p0akWmxabI1zPIZJAO9cXDAlR4gZwka+5Qoqgyc/JzKt2fCP3xS6LVFuNXm0Fxxbytt8FqfauiMPIvlArc+fTtWGB8kN1q42fsPSYuZH+3z8vHqR72V0ULzpGlxaNp6wwoEjXoB/WSTzLE8yTzJrp4jRBblAoFAoFAoFAoFAoFAoFAoFAoFAoFAoFBXtY4OttTuzMA8E56zwN2bn9L5MnQe2rVqvWLd6nduUxMdr1TVNM6xKIk0PUrD2JLa7X+UDW8n0oHRj+6tUt70fsVcbdU0/GPP4pNOZXHONWA3F7Ee/ps/xjlgcfNmVT9IFQKvR29+muPjHm3RmU9MHrd4/s6bc5/OkgUfXGsR6O3+mqPj5E5lPUyx6Xqd98m1tV82Zrh/8AdURoD+8am2fR21H5lcz3cPNqqzKp5QkdO4HgjnWS5eS8lU5Vp8FFPmkagRqffgt76urGJZx40tUxHz8eaNXcqr/FK01IeCgUCgUCgUCgUCgUCgUCgUCgUCgUCgUCgUCgUCgUCgUCgUCgUCgUCgUCgUCgUHNOF/SBecQ8S3NmttbpJb795aVypKSbMAiPOCfHHTw8KCe9H/HCcYwzKYzDPA22WItvAySAQwA3A7T4ciPgSG9xdxOnDENuzjPbXEcPXGA55v8ABQCaCYvWkWzcxBWkCnYHJClscgSASAfPBoKB6PPSd91OuS2s8It5kB2rv3bipIdeYGGHXHPIz5UFoudTuY+LYrdY4jDJG8naFm3ARsisu3bgnMi4OemfLmGhJxcdR4qexs1V3iXdPM+ezi8AgC85HyemVA588ggB8uOJ7jTeJraznt1PrDMEuI2OwqsbMw2nvI4IXu5Iwc55YoPeocX9rxWNPtEWS4C75nc4SFOXM45u3Ne6Me0Mkc8B5Ti46dxUljeqqPMubeZM9nLzwUIbnG+egywORzBIBC20ERxZqUujcPzXEKI5hQyMrsVBRFJbBAPewMjlz6cutBRtL9JF5qPB0uorZwmKJiGj7Zg5CgFmH3srgbvHwB92Q98SelJtP4Wt7+3hSW3nbYQ7lHSQA5UgKQR3W558B1zQWU8WDSuCxfXwWMFFcRxkue+AVQZxlzn3AeeATQfLHVb++0VbpbeHvqHW2LMJCpGRmQjaHI+SUwDyLDmQEDqXpHmg4J+2MdsuwStG0UjFHUB9gJwCM7uo8M+6gl9M4lur/gM34hhDmNpVi3tzRQTgtt5MQOXLHn7giuDeO7vizh+4uY7aBBCSqo0jEuyqGIzt7vIjB58z4UGPg3j+84u0W5nhtIR2PJUMjEyNt3bR3cLyxzPiR8aDa9GHpJXjd5Y3jEM0eGCBtwZDyJGQDkHkeXyl+YLDb6ncScXSWxji7FIll7QM24iRnVV27cZzG2Tnpjz5BHWPFrcQ69Pb2KoUtztmuJclN5yNiKpBfoctuAGPHIyHqHia4XicWMtuqStG8iTBi0TqowMcgytuPeU52+ZyDQQ/BHH9zxPxRPatbRRC33CVxIzc1fZhRtGcnPM45Cg8X3H93bekFdMFtCWcjbL2jAbCu/cRtzkAHl5jr40HQb27WwsXlkOFjQux8goyT9AoI7hDXV4l4bgulG3tFyVznawO1lz44YEUD1G7/wBrT+gH/wBlBxzgPVl0f0rau7RzSd+fCwxPK3+k56IDgcupwPfQWX0D6Yotbq97WN3uXBMcbbjEMltr5Aw5LHljoAc8+Qanp209tb0uWRSdth2ZIHPLTH74CPNU7FgfJzQdE4H1n7oOEba4zlnjG8/nr3X/ALQNBxX0gaBJw+LbV7QbWErdrgcg4lba5x8lh3W8Dy67qDp+lcSx67dWl5H7Jsrpiv5LLLb7kPwII9/I+NBVPsclNxaX87ktJJKu5j4kBmz85c0HWL7T0vZYncHML9ohHg2xk+ja7UHH/sfbk6truqXL+27RsT+seRiP6h9FBsfZGqYLKxnQlZI5WCsOoyA2fpQUHXLKf1mzR+m5Q30jNBE8efiPf/ss31LUHGuC+I7fT/Q1dW5kVriZpY44F70jGRAoO0c8cyc+7zoNXi7QpeH/AEI2cc6lZHu+0KHqoaKTAPkcAEjwJxQSPpluGn0TRrbJCOis3x2Iin5gzfTQd6VQigDkB0oObemXT00/0aXQjGA8yyEfnPMGb6Tk/PQaPDnFsEHotSEpc7xasuRbSlc7CPaCbce/OKDW9Af+rq8/XSfUJQffscvxUuv13/TFBS9b02TgK40zVbUfe5YYS6jkO0MI3oeXISLk+PPcfAUHVL7iFZra+vbZsg6ZHJG3kd1wRnyIbkR4EGgi/sdIBHwTK3i1w30CNAB/x+mg6VPYJPfxSkd+IMFPucAMPgcKfmFBxD0b63HovpE1ZpFlYNLIB2UTynlO3URqcfPQZTqaat9kFayRiQLsxiSNo25QP8lwDj34oOp8bQfbLTFtMsvrT9kWXqECmRz7gVQpnzYUFE+x71Fo9Ou7GXIe3lzg+AbKso+DoT+9QdcoOKeij/XDq/6U/wDzVA9FEbJ6WtXMeewVpQ2PZ3G47n9Qkx7s0Fss9An4l4fmf1vs4r/fIU7FG+9yLtj7zd7PYiPn4Ee6ggvse9RZNNu7GXIkt5c4PgGyrKPg6E/vUF50jTo9Z4OMEo3RydqrD3GVuY8iOoPgRQcy9EWhS6Bx/e2M5JWOB9vgGWR4xvH6SqufhjwoN/0FRNoGtalp82BLG6sB0LKMqWA/JwYyPcwoOq3mpR2d3FGx78zFUUDJO1dzN7lA6t0BIHUig5R6H7L7l+P9TsXG0kK8WflRo7bSP3ZF/r8jQe/TtC2u6tpunxc5ZXZiOu0clDEfk47Q58lNB12GIQQqo6KAB8AMUELx5+I9/wDss31TUFO+x5OeAm91w/8AdSg1vsj/AMS4P2pfqpKCH9MOkvNwNpl5GM+rogbHPCyIm1j7gygfvUHZ9PvE1CxjljOUkUOpHiGGRQc79MOpx6t6Lrh4juQSqgbHJikwViv5S7gRkcjjly50ElwqcehqP9ib6tqCsegM49HV5+uk+oSgfY5H/NS7/Xf9MUFxsNCj4m9FttbS+zJaQ4bxVhEpVh7wcH39KDnvoh0KZotY064JVljWDB6Lv7XmuR7JLbx55z40E39j7KbTRbu0kBWaC4JdD1UMoX+8jUHS5tTji1OODOZZFZwo54RcZdvJckLnxJ+OA5H6HD/2lax+m/8AzDUDWD/3jrb9AfUPQXzULebWOLm7GfsRawhSwRZMvOdzLhuhVI4znykPvoOdWEL8E+nRVkkDreqcvtCZaU+S8smZAP3vfQdxoKlZ+jfT7C7aSKOaORshnS6uFZgTkglZcnJAJz40EpacL2tjorWsUXZwvneI2ZWbPUl1beSQMElskculBsabokWmaT6vF2ixAYA7WQlRjGFZnLKAOgBGPCgh9O9Hthpl68sMcscjhg7rczhmDe1k9rkknnnrnB6jNBL6BoUPD1j2VurLHkkK0jyAEnJx2jHaCcnA5ZJPU0GY6ZEdXFzt+/CMxb/NCwbafPDDI8snzNBoa3wrb61dpK6sk6DCTxO0cgHluQgkczyORzPnQZNG4ch0i4aRe0eZhtaaZ2lkKg527nJKrnntXA91B91jh6DV7qOV1ImiOY5o2KOngQGXqpBIKtlTk5FA03h2HT9QecBnncYaaQ7n2j5IJ5Iv5qgD3UEtQaGt6PFrunmGcM0be0qu8e73ExsCR7jyoNLhrhK14XDC0jaMP7S9rI6k+e13IB5AZAzQeOJODbPieRTdRvJt9le1lVR7wqOFz78ZoN3TdCg0zSfVkQmHG3s5HaUbSMbPvrN3MctvT3UENF6P7SGMxo1ykBJJt1uJFi5kkjaG9kknK5x7qDe1zhC016xjhniJijGEiSR40GBgd2NlU4HIZHLnjGaDxb8GWltoDWaJILds5jE8uMHqoPabgpycqDg5ORzoNWx9Hdhp9lJFFFLHHKMSItxOAw94EvlyPmOXSgaZ6PLDSYpFgjliWUbZAlxOoYe/Evx59eZ8zQTmjaVFounrDCGEa8lVnZ8DyBkYkAeAzgUHuHTY4dTknVcSSKiOw+UIy23PvG4jPXGB4CgjNW4RttT1IXGJIrjG3toJGicry7rFDhxyHtA9BQZtM4bg0y3kVO0LSjEkrSu0rYGBmQtvGATjBGOoxQR+i+j+w0LU+3t4Xjl55YTSnIPMhg0hDAnBwQeYBoPE/o60+41c3LRSGctu7X1icNkdCCJOWBgDHQDFBK6Zw5BpeoyzRCQSSnMhaaVwx8CVdyuQBgHHIchyoNK/4GstR1tbqWJ3nRgyO00p2lW3AKu/aFDc9oGPdQWOgUCgUCgUCgUEdxEccP3P6mT+4aCuaPYWbww//wA9wxCd8wDkcDvE58+eaDYuuIbmPTbu4WOIRWrTZVi26VYSdxUjkhwCBkNk+Q5kLHe3yWWmvO5xGiGRj+aq7ifoFBG2d3eGSJpIYtkh76Ix3wgqSCSe7JzwpChcZyNwFBofdFP9pPXuzj9V29pty3adh17XOMbtnf7PHTluzQZzqt1d3t2kCQgW7hQZC33wmBJdvd9j28bu94cqCMS8bXeI9Pl2p2L2j3CI+SVJMBDcjt3qHwD4At50GWx1w2/Ddky+r2sLWsT9pcSZVcoMRLucMxA6uzfk+0ScBms+J5dTjtRDHHunWbcxYlEMEioWGAC6kk49knK9OeA3rDUp7xJ0xCs1vL2bk7tjAxLKGA6r3ZFyCTgg8zyoNax124utIeYRwlS4EUhYohj6NO27mE6lce2ACMBgQGbhviAarfTxdpBKYljbtbdsoRIXG3GW2spjbI3HkR7wAsFAoFAoFAoFAoFAoFAoFAoFAoNbUrX17TpYs47RGTOM43KRnHj1oIezsdQt40X1mzKqAP8ARZASBy6+tYBx44oMk/D5m4du7btMes9v39vs9vu8M89u7zGceFBKXFit3prQyDcjoY2HmrLtI+cUEZaaZdB4VluVaOI5yiFHlwMKJDvK455YKBuYD2RlSGmeGZTpBs+3T1QjZjsz2nYHl2O7ft9nub9udvLG7v0EvYaZ6ndXTbs9vKJMYxtxBHFjrz/B5zy648KDR0jhz7Xep/fN3q1obb2cbs9l3+vL8F05+115cw09O4Xm0gwmGWEslpFbFpYi2OxBw67ZFIDbjuTPPC8xjmGxofDT6ZcRM03adl6xglNrN6xKsuWIbG4FTkgAHPRccwx6pwzJdi5CTIq3E6ySK8ZYMiwJEYjtkUlWMYJ58wSuME5DLfaLcahDH2ktuWilWSMCBgh2qylXVpWyMNlSCNrKp54xQfbfRrmPULic3EfaTQCMAQnEbRs5jZcyd5R2jbg3tHmCo7tBPxArGAxycDJxjJ8TjwoPV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B//Z"/>
          <p:cNvSpPr>
            <a:spLocks noChangeAspect="1" noChangeArrowheads="1"/>
          </p:cNvSpPr>
          <p:nvPr/>
        </p:nvSpPr>
        <p:spPr bwMode="auto">
          <a:xfrm>
            <a:off x="1524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" name="1 CuadroTexto"/>
          <p:cNvSpPr txBox="1"/>
          <p:nvPr/>
        </p:nvSpPr>
        <p:spPr>
          <a:xfrm>
            <a:off x="72008" y="1052736"/>
            <a:ext cx="9071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dirty="0" smtClean="0"/>
              <a:t>Pilares de la marca</a:t>
            </a:r>
            <a:endParaRPr lang="es-EC" sz="4000" dirty="0"/>
          </a:p>
        </p:txBody>
      </p:sp>
      <p:sp>
        <p:nvSpPr>
          <p:cNvPr id="4" name="3 Triángulo isósceles"/>
          <p:cNvSpPr/>
          <p:nvPr/>
        </p:nvSpPr>
        <p:spPr>
          <a:xfrm>
            <a:off x="395536" y="2206700"/>
            <a:ext cx="4186808" cy="3135158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6" name="5 Conector recto"/>
          <p:cNvCxnSpPr/>
          <p:nvPr/>
        </p:nvCxnSpPr>
        <p:spPr>
          <a:xfrm>
            <a:off x="1907704" y="3068960"/>
            <a:ext cx="201622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547664" y="3645024"/>
            <a:ext cx="2736304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246312" y="4221088"/>
            <a:ext cx="3336032" cy="9292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886272" y="4869160"/>
            <a:ext cx="3901752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2267744" y="2708920"/>
            <a:ext cx="179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Exclusividad</a:t>
            </a:r>
            <a:endParaRPr lang="es-EC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488940" y="3275692"/>
            <a:ext cx="179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Estatus</a:t>
            </a:r>
            <a:endParaRPr lang="es-EC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699792" y="3861048"/>
            <a:ext cx="179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Experiencia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992996" y="4499828"/>
            <a:ext cx="179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Respaldo</a:t>
            </a:r>
            <a:endParaRPr lang="es-EC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2008" y="260648"/>
            <a:ext cx="9071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 smtClean="0"/>
              <a:t>INSUPERABLE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0" t="86602" r="13127" b="5842"/>
          <a:stretch/>
        </p:blipFill>
        <p:spPr bwMode="auto">
          <a:xfrm>
            <a:off x="6588224" y="6265242"/>
            <a:ext cx="2339752" cy="4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716016" y="2605554"/>
            <a:ext cx="3058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Análisis minucioso de colocación</a:t>
            </a:r>
            <a:endParaRPr lang="es-EC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716016" y="3232329"/>
            <a:ext cx="2387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Estilo, mundo insuperable</a:t>
            </a:r>
            <a:endParaRPr lang="es-EC" sz="14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716016" y="3866027"/>
            <a:ext cx="4569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Desde1958 USA (57 años), 1974 Internacional, actualmente  presencia en 200 países </a:t>
            </a:r>
            <a:endParaRPr lang="es-EC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826689" y="4705399"/>
            <a:ext cx="3547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Franquicia reconocida a nivel mundial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9363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2" grpId="0"/>
      <p:bldP spid="16" grpId="0"/>
      <p:bldP spid="17" grpId="0"/>
      <p:bldP spid="21" grpId="0"/>
      <p:bldP spid="3" grpId="0"/>
      <p:bldP spid="19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7" y="260648"/>
            <a:ext cx="82903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2400" b="1" dirty="0"/>
              <a:t>CARACTERÍSTICAS DE </a:t>
            </a:r>
            <a:r>
              <a:rPr lang="es-EC" sz="2400" b="1" dirty="0" smtClean="0"/>
              <a:t>LAS TARJETAS VISA TITANIUM</a:t>
            </a:r>
            <a:endParaRPr lang="es-EC" sz="24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323528" y="901495"/>
            <a:ext cx="79208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0" t="86602" r="13127" b="5842"/>
          <a:stretch/>
        </p:blipFill>
        <p:spPr bwMode="auto">
          <a:xfrm>
            <a:off x="6804248" y="6265242"/>
            <a:ext cx="2339752" cy="4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3477142" y="922680"/>
            <a:ext cx="1915162" cy="1354192"/>
            <a:chOff x="3464981" y="171475"/>
            <a:chExt cx="1915162" cy="1354192"/>
          </a:xfrm>
        </p:grpSpPr>
        <p:sp>
          <p:nvSpPr>
            <p:cNvPr id="36" name="35 Elipse"/>
            <p:cNvSpPr/>
            <p:nvPr/>
          </p:nvSpPr>
          <p:spPr>
            <a:xfrm>
              <a:off x="3464981" y="171475"/>
              <a:ext cx="1915162" cy="1354192"/>
            </a:xfrm>
            <a:prstGeom prst="ellipse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Elipse 4"/>
            <p:cNvSpPr/>
            <p:nvPr/>
          </p:nvSpPr>
          <p:spPr>
            <a:xfrm>
              <a:off x="3745450" y="369792"/>
              <a:ext cx="1354224" cy="957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/>
                <a:t>Exclusivo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Socios Diners Club</a:t>
              </a:r>
              <a:endParaRPr lang="es-EC" sz="1400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721524" y="1538071"/>
            <a:ext cx="370438" cy="524074"/>
            <a:chOff x="5179451" y="1271016"/>
            <a:chExt cx="370438" cy="524074"/>
          </a:xfrm>
        </p:grpSpPr>
        <p:sp>
          <p:nvSpPr>
            <p:cNvPr id="34" name="33 Flecha derecha"/>
            <p:cNvSpPr/>
            <p:nvPr/>
          </p:nvSpPr>
          <p:spPr>
            <a:xfrm rot="2160000">
              <a:off x="5179451" y="1271016"/>
              <a:ext cx="370438" cy="5240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lecha derecha 6"/>
            <p:cNvSpPr/>
            <p:nvPr/>
          </p:nvSpPr>
          <p:spPr>
            <a:xfrm rot="2160000">
              <a:off x="5190063" y="1343170"/>
              <a:ext cx="259307" cy="314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kern="120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906743" y="2111258"/>
            <a:ext cx="1915200" cy="1353600"/>
            <a:chOff x="5410627" y="1528683"/>
            <a:chExt cx="1794865" cy="1379565"/>
          </a:xfrm>
        </p:grpSpPr>
        <p:sp>
          <p:nvSpPr>
            <p:cNvPr id="32" name="31 Elipse"/>
            <p:cNvSpPr/>
            <p:nvPr/>
          </p:nvSpPr>
          <p:spPr>
            <a:xfrm>
              <a:off x="5410627" y="1528683"/>
              <a:ext cx="1794865" cy="1379565"/>
            </a:xfrm>
            <a:prstGeom prst="ellipse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Elipse 8"/>
            <p:cNvSpPr/>
            <p:nvPr/>
          </p:nvSpPr>
          <p:spPr>
            <a:xfrm>
              <a:off x="5673479" y="1730716"/>
              <a:ext cx="1269161" cy="975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Especializados en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/>
                <a:t>Productos Premium</a:t>
              </a:r>
              <a:endParaRPr lang="es-EC" sz="1400" b="1" kern="120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6542211" y="3923241"/>
            <a:ext cx="524074" cy="517099"/>
            <a:chOff x="5682352" y="3079180"/>
            <a:chExt cx="524074" cy="517099"/>
          </a:xfrm>
        </p:grpSpPr>
        <p:sp>
          <p:nvSpPr>
            <p:cNvPr id="30" name="29 Flecha derecha"/>
            <p:cNvSpPr/>
            <p:nvPr/>
          </p:nvSpPr>
          <p:spPr>
            <a:xfrm rot="6480000">
              <a:off x="5685839" y="3075693"/>
              <a:ext cx="517099" cy="5240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lecha derecha 10"/>
            <p:cNvSpPr/>
            <p:nvPr/>
          </p:nvSpPr>
          <p:spPr>
            <a:xfrm rot="17280000">
              <a:off x="5787373" y="3106739"/>
              <a:ext cx="361969" cy="314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kern="120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240316" y="4613649"/>
            <a:ext cx="1915200" cy="1353600"/>
            <a:chOff x="4623000" y="3801672"/>
            <a:chExt cx="1915200" cy="1353600"/>
          </a:xfrm>
        </p:grpSpPr>
        <p:sp>
          <p:nvSpPr>
            <p:cNvPr id="28" name="27 Elipse"/>
            <p:cNvSpPr/>
            <p:nvPr/>
          </p:nvSpPr>
          <p:spPr>
            <a:xfrm>
              <a:off x="4623000" y="3801672"/>
              <a:ext cx="1915200" cy="1353600"/>
            </a:xfrm>
            <a:prstGeom prst="ellipse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Elipse 12"/>
            <p:cNvSpPr/>
            <p:nvPr/>
          </p:nvSpPr>
          <p:spPr>
            <a:xfrm>
              <a:off x="4905602" y="3987170"/>
              <a:ext cx="1364523" cy="895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/>
                <a:t>Cobertura mundial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29 millones establecimientos  y 1 millón cajeros </a:t>
              </a:r>
              <a:endParaRPr lang="es-EC" sz="1400" kern="1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074674" y="4667688"/>
            <a:ext cx="1915162" cy="1353600"/>
            <a:chOff x="2299679" y="3801672"/>
            <a:chExt cx="1915162" cy="1266660"/>
          </a:xfrm>
        </p:grpSpPr>
        <p:sp>
          <p:nvSpPr>
            <p:cNvPr id="24" name="23 Elipse"/>
            <p:cNvSpPr/>
            <p:nvPr/>
          </p:nvSpPr>
          <p:spPr>
            <a:xfrm>
              <a:off x="2299679" y="3801672"/>
              <a:ext cx="1915162" cy="1266660"/>
            </a:xfrm>
            <a:prstGeom prst="ellipse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Elipse 16"/>
            <p:cNvSpPr/>
            <p:nvPr/>
          </p:nvSpPr>
          <p:spPr>
            <a:xfrm>
              <a:off x="2580148" y="3987170"/>
              <a:ext cx="1354224" cy="895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/>
                <a:t>Crédito rotativo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Permite cancelar hasta por 24 meses</a:t>
              </a:r>
              <a:endParaRPr lang="es-EC" sz="1400" kern="1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2253201" y="3991591"/>
            <a:ext cx="524074" cy="515874"/>
            <a:chOff x="2648155" y="3108901"/>
            <a:chExt cx="524074" cy="515874"/>
          </a:xfrm>
        </p:grpSpPr>
        <p:sp>
          <p:nvSpPr>
            <p:cNvPr id="22" name="21 Flecha derecha"/>
            <p:cNvSpPr/>
            <p:nvPr/>
          </p:nvSpPr>
          <p:spPr>
            <a:xfrm rot="15120000">
              <a:off x="2652255" y="3104801"/>
              <a:ext cx="515874" cy="5240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lecha derecha 18"/>
            <p:cNvSpPr/>
            <p:nvPr/>
          </p:nvSpPr>
          <p:spPr>
            <a:xfrm rot="25920000">
              <a:off x="2753548" y="3283210"/>
              <a:ext cx="361112" cy="314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kern="120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1267973" y="2309488"/>
            <a:ext cx="1915162" cy="1353600"/>
            <a:chOff x="1579482" y="1528683"/>
            <a:chExt cx="1915162" cy="1379565"/>
          </a:xfrm>
        </p:grpSpPr>
        <p:sp>
          <p:nvSpPr>
            <p:cNvPr id="20" name="19 Elipse"/>
            <p:cNvSpPr/>
            <p:nvPr/>
          </p:nvSpPr>
          <p:spPr>
            <a:xfrm>
              <a:off x="1579482" y="1528683"/>
              <a:ext cx="1915162" cy="1379565"/>
            </a:xfrm>
            <a:prstGeom prst="ellipse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Elipse 20"/>
            <p:cNvSpPr/>
            <p:nvPr/>
          </p:nvSpPr>
          <p:spPr>
            <a:xfrm>
              <a:off x="1859951" y="1730716"/>
              <a:ext cx="1354224" cy="975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/>
                <a:t>Seguros, Asistencias y Promociones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Otorgados por Visa Internacional</a:t>
              </a:r>
              <a:endParaRPr lang="es-EC" sz="1400" kern="1200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3113617" y="1854693"/>
            <a:ext cx="356011" cy="524074"/>
            <a:chOff x="3296825" y="1275101"/>
            <a:chExt cx="356011" cy="524074"/>
          </a:xfrm>
        </p:grpSpPr>
        <p:sp>
          <p:nvSpPr>
            <p:cNvPr id="18" name="17 Flecha derecha"/>
            <p:cNvSpPr/>
            <p:nvPr/>
          </p:nvSpPr>
          <p:spPr>
            <a:xfrm rot="19440000">
              <a:off x="3296825" y="1275101"/>
              <a:ext cx="356011" cy="5240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lecha derecha 22"/>
            <p:cNvSpPr/>
            <p:nvPr/>
          </p:nvSpPr>
          <p:spPr>
            <a:xfrm rot="19440000">
              <a:off x="3307024" y="1411305"/>
              <a:ext cx="249208" cy="314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kern="1200"/>
            </a:p>
          </p:txBody>
        </p:sp>
      </p:grpSp>
      <p:grpSp>
        <p:nvGrpSpPr>
          <p:cNvPr id="38" name="37 Grupo"/>
          <p:cNvGrpSpPr/>
          <p:nvPr/>
        </p:nvGrpSpPr>
        <p:grpSpPr>
          <a:xfrm rot="4038622">
            <a:off x="4254914" y="5183435"/>
            <a:ext cx="524074" cy="517099"/>
            <a:chOff x="5682352" y="3079180"/>
            <a:chExt cx="524074" cy="517099"/>
          </a:xfrm>
        </p:grpSpPr>
        <p:sp>
          <p:nvSpPr>
            <p:cNvPr id="39" name="38 Flecha derecha"/>
            <p:cNvSpPr/>
            <p:nvPr/>
          </p:nvSpPr>
          <p:spPr>
            <a:xfrm rot="6480000">
              <a:off x="5685839" y="3075693"/>
              <a:ext cx="517099" cy="5240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lecha derecha 10"/>
            <p:cNvSpPr/>
            <p:nvPr/>
          </p:nvSpPr>
          <p:spPr>
            <a:xfrm rot="17280000">
              <a:off x="5787373" y="3106739"/>
              <a:ext cx="361969" cy="314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kern="1200"/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3644494" y="2916394"/>
            <a:ext cx="1915162" cy="1353600"/>
            <a:chOff x="1579482" y="1528683"/>
            <a:chExt cx="1915162" cy="1379565"/>
          </a:xfrm>
        </p:grpSpPr>
        <p:sp>
          <p:nvSpPr>
            <p:cNvPr id="42" name="41 Elipse"/>
            <p:cNvSpPr/>
            <p:nvPr/>
          </p:nvSpPr>
          <p:spPr>
            <a:xfrm>
              <a:off x="1579482" y="1528683"/>
              <a:ext cx="1915162" cy="1379565"/>
            </a:xfrm>
            <a:prstGeom prst="ellipse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Elipse 20"/>
            <p:cNvSpPr/>
            <p:nvPr/>
          </p:nvSpPr>
          <p:spPr>
            <a:xfrm>
              <a:off x="1859951" y="1730716"/>
              <a:ext cx="1354224" cy="975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dirty="0" smtClean="0"/>
                <a:t>Cuenta con chip inteligente EMV</a:t>
              </a:r>
              <a:endParaRPr lang="es-EC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55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xQHBhQUExQVFhUXGR4bGBcXGSAaHxwcGxgkHR8cIiMZHSggHR4nHh4dIjEjJSkrLi4uICUzPDUsNyotLysBCgoKDg0OGxAQGzQkICQuLiwzNSwvLCwsNy0sNC0sLDQsLDQsLCwvLCwsLCwvNy0sLCw0NCwsLCwtLCwsLCwvLP/AABEIAOEA4QMBEQACEQEDEQH/xAAbAAEAAgMBAQAAAAAAAAAAAAAABQYDBAcCAf/EAFMQAAIBAwIDBAUEDAkJCQEAAAECAwAEEQUSBiExEyJBUQcUMmFxQoGRswgVFiMzNlJicnN0gkNTY4OToaKy0SQmNDdUkrG0wycoRFVklMHT1CX/xAAbAQEAAgMBAQAAAAAAAAAAAAAABAUBAwYCB//EAD8RAQABAwEEBggEAwYHAAAAAAABAgMEEQUSITFBUWFxkdEGEyKBobHB4TIzQvA0UnIUI0NTgpIVFiRiosLx/9oADAMBAAIRAxEAPwDuNAoFAoFAoFAoFAoFAoFAoFAoFAoFAoFAoFAoFAoFAoFAoFAoFAoFAoFAoFAoFAoFAoFAoFAoFAoFAoFAoFAoFAoFAoFAoFAoFAoFAoFAoMF3dx2UJaV0jUdWdgo+knFBBSce6bG+PXYGP5jb/wC5msTMRzHwcf6cWwbuJf0yU/vgCsRVTVylnSYTWnapBqkW6CaKVfON1cf2Sa9MNugUCgUCgUCgUCgUCgUCgUCgUCgUCgUCgUCgjNe12DQLUPO+NxwiKCzu3gqKuWY/AcupwKxVVFMa1TpBEa8lVuNSv9c6H1GE9Au2Sdh7ycxxfAByPMVz2Xt+ij2bEb09c8vOfgmW8SZ41cGkeH7OxPazKrsOs105lbl+dMTj5sVR3NoZmROm9PdTw+SVFm3R0PScVWS8o5lfHhCrSY/olNYp2ZmXOPq59/D5szftx0j8WWir35Sg85Y5Ix9MiAUq2VmUf4c+7SflLEX7c9LyNKsNc++xrA5HSWBgGB9zxEMD89YpyczFnTWqnsnX5SzNFuvqltQPfaJzgm9ajH8DdHv48kmAzn9YH+I61cYvpB+m/T748vLwRrmH00LLw9xPDrjMg3RzJ+EglG2RfDOOjJ5OpKnzrpLV2i7Tv0TrCFVTNM6Sm62MFAoFAoFAoFAoFAoFAoFAoFAoFAoFBB8UcQjQ4FVV7W4lJWGEHG4jqxPyY16s3h8SBWq9eos0TcrnSIeqaZqnSFXtLAWcr3d1KJLgr35m5JGg57IwTiOMfSerEmuIztoXs2vdj8PREfXrlZ2rNNqNZ5vdgLriYBrb/J7Y9LmRcvIPOKNsYXykflz5KRzq1wdgRpv5HhH1ny8Wi7l9FCd0/geztJA7xm4lH8Lcntmz5jd3U+CBRXR2rNu1G7bpiI7EOqqauMysSgIABgDwFbHl660EFqnCFnqcm94FWTwlizFIP34yG+bOK810U1xu1RrHazEzHGEBe6XecPLuUte246jAFygHltAWf4YVvLcaoczYNu57Vj2Z6uj7JVvLqjhVxa0tvBxJaRzRvhlJMU8fdkjbocZGR5MjDn0Irn7N/I2femOU9MTyn99cJlVNF6lPcLcRPdXBtboKt0g3Bl5JOg5donkR0ZPknzBFdrh5lvKt79HvjqlWXLc0TpKz1LaygUCgUCgUCgUCgUCgUCgUCgUCg1dV1CPSdNknlbbHGpZj7gM/OfIeJoKLpEDzzve3ICzzDoT+BhBykIJ6YzuY+LE+Qrh9rZ85V3co/DHLtnr8vutMe1uU6zzZtA0z7rphcTqfU1bMELD8MVPKdx4pnminr7R6ir/ZWzIxqfWV/jn4dnf1omRfmudI5LfruqLoujyzuCVjQttXqxHRR7ycAfGriZ04yjOc6o899cBbg3FxM6l/VLaTsYokHUswdNwB5bnY7j0UDIHP0ZmXnV1RjaUUR0zz+v76Uubdu1Eb/GTTeHrDUNHjnFnDiSMSYZQT3l3cyeeefWqO9mZdu7Nubs8J05+5LptW5pid1q8Ly9vEhtmuLCYxrKsLP2sTxsAQyo5KNHzAOzYynkduedxfys7Z9Uesn1lE9PKfHonv1RqLdq7Hs8JX3hriM6hOYLhBFdINxVTlJEzjtIyeZXPVTzUnBzyJu8TLt5Vvft/eEW5bmidJWKpTwp/E+gNaXLXlmuZOs8C9J1HiB0EwHst8r2T4EQNoYFGXb0nhVHKf30Ntq7NuexE3cS8RaTFNbybXGJbeYdVbwyPyTzV1PUEg1x+Nfu4GRxjlwmP34x5LGuim9RwW7hXWxr+jrIV2SAlJo85Mcq8nT6eYPiCD413tFdNdMVUzrE8VVMTE6SmK9MFAoFAoFAoFAoFAoFAoFAoFAoKVxtN9stctrP5C/wCUzjzCNiFD7mky381VVtnK9RjTEc6uHn8EjGo3q+5oatAdb1OGxGdsoMlwRyxAhAK8jkGRiqfDf5VR7Bw4u3Zu1cqeXf8AbyScu5u07sdK0cU38+jaSrWlr6w+5V7IHaFTB58geQwBgDxrsZVylX+t3vF3D80Kw2sZPcbdNKrxSKQw3I9uCCDg4PUe41UZW1rNiqbd2ir4cvFIt49VUa0zH79zVuLq/i1ATRWpSYoIpdzxtBJGGLdQ4lUjLFSEzzwQaq9nZlnE1pi5E0zx00mKtfDTq6W+9bqr46cfgk+FfxLtf2aP6oVT5v8AF3P6p+aTb/LjuQumre6lwtppSG0U28cTRSGaTcU7MKysBCQA6dQCcEA88Cuiz9qYtdNePcirpjlHOOmOKFasVxpXGjc1K11G8eJ1is0lhcPFIJ5DtPRgR2AyrKSpGeYPmBVXg5eNiXN+mqqeuN2OP/kkXbddyNJiPH7LF90Goj/w1mfcLmT/APPVx/zDi9VXhHmjf2OvsSWg8UjUL7sJomt7jaWVGYOsijqY3HJsZGQQrDOcYq0xcu1k071udfm0V26qJ0qQd5a/aDiwxjlBebpYx4JOvOVB5B1++AeYkqk9IMPWmMinnHCe7on6JWJc47kvWlTfafjZf4u9Uq3kJ4V3KfcXi3A+fZr7q9ej+VvW6rM/p4x3Tz8J+bGXRpO9HSvldEhlAoFAoFAoFAoFAoFAoFAoFAoOfWD+u8SahP8AywgX9GCMAgfzjSVyHpDd1vU2+qNffP2iFjh0+zMpHgOL1nUb65PjKIE/QgXBx/OtL9FXmyLPqsSjt4+P20RMireuSuFWbSot2uzj67xyzb2xPvO6YZ+OAB8wrmPSSPy/9X0TsL9XuaA0eLW+KLlZu0Kx2sTIFmkjALSTZOI3XOdo656Vt2DZt148zVTEzvTziOqHnLqmK+E9D7wr+Jdr+zR/VCuezf4u5/VPzTLf5cdyNXha2g9EgulEyzCxEgYXE4AfsdwIXtNo5+GMe6u9nGszOs0R4Qqd+rrbcvCttFbFj2/JST/lM/gM/wAbXDRnXpq0jTn/AC0+S19VTEa8fGWHhmB9MSxUySOt1ZCZlkYuUlQR7iC5JAYS816Aryxk1c7ew7VFqm7RTETrpw4daNiXKpq3ZlIcTt2FrDKv4SK4gZPPLTLGy/vI7KfjVZsSuqnMpiOnWJ8Nfo3ZURNuU76SIf8ANdpgO9aulwvwjbLj54i6/PXZ5FmL1qq3PTGitoq3aolX+L37HRe3HW3kjnUjyjcM30puHz1xOyLs2synt4eP30WeRTvW5dHByK7xVPtAoFAoFAoFAoFAoFAoFAoFAoOdcKd6wkbxa5uSfj61JXC7bn/rK/d8oWuN+VCb9GR3cII3i01wT8TdyV2mPGlmiOyPkrK/xT3rVW55Ua9/H65/Zrf6yeuY9JOVv/V9E7C/V7kLrGoHRtakkS8soWlgRGjuebEI0hDLiVOu8joelaNkZtyzamim1NUTVzjl0dj1kW4qq1mrRt8K/iXa/s0f1Qqqzf4u5/VPzSLX5cdypW/EM17wNbWYurFxLHBB2KKe2CsVRgSJjhlXJY7McjyFdbXtG5TVXTNqYimKvanlw106OnvV8WYmIne56cFn48v1tNAaMyJG1wexVnIUL2nJmJPQKm5viAOpFcrs21Nd6KtNYp9qdOPLlHvnRPvVaU6dfBsaHB61N6y1xHcNsESGIARRxg52IAzdTgsWYk4XoABUjam0LuRMUV0bkRx0nn7+TxYs00cYnVg0GVtX4rjS+Q2/ZsZLaDIdZnQZ3mRTgsgywiwCPa72OVzsbGxada7de9V3aae76o2TXcnhVGkL5xJALnh25Q9GhkU/AoRV+iKDdH1z0dsT8uyJPzwV8+o9jOjTor/9lvPG17nQtFkMujQMepiQn50FfQVQ3aBQKBQKBQKBQKBQKBQKBQKBQc74bHZC6j8Y7u4GPc0plX+y6n564jbtG7lzPXET9PotMWdbaZ9GzBNAki8Ybm4Qj9KdpF+lJFPz11uFXFePRVH8sfJXXI0rmO1a6lPCjXv4/XP7Nb/WT1zHpJyt/wCr6J2F+r3MelQLNxbeblVsWcOMgHH3yfzqV6Pfw1X9U/KGvM/HHc1eExu4MtR/6aP6oVzOb/F3P6p+ada/LjuVrQ9QE3qcbQ9+0hVI7aILJNJN2YRpX7MlY4wCVUyEe0WOO7XU59V3Mo9TjxwnnVPCNOqOv3eaBaim3O9X4OhcN8NuLlrm9CNOy7UiHeSCPOSoJHedjgs+BnAA5DnNwcG3iW9ynjPTPW13bs3J1lHazaR2HHcfYqqGa2kMyqAATHJGI3IHyu/IufEcvAYrfSGmmbFNU8976Tq3YczvzDV4n7ltA49tLq2KH3m4VD9KMyn3E1S7DqmMymI6Yn5a/OEnKiJtytXG936jwdeOOogk2/pFCFHzsQK7nXRVqbxEn2u4EnTxW2aMfHs9g/rxXz7E/vc2meurX46re57Nqe50axg9WskT8lVX6BivoKoZ6BQKBQKBQKBQKBQKBQKBQKBQUK7j+13Hc6H2bmNJ08t8YEUo+O0Qn5zXM+kVjhRejun5x9U7Dr4zSy8OXH2s4zliPJLtBKnl20ICSL8TH2bfuNUnYGRv2JtTzpn4T99WvLo0r161j4l4gh4Z0sz3BYRhguVGTljgVeorn1jxXa6hrNxdvcW8QlEcccbzR7hHFuIZsOQCzOxxnkAPHNcrtuLuRXTTbt1TFOvHdnnPu7E/F3aImZmOPa+XeoWNxftKupLEzII27K5jUMqliM5z4u301ExLu0MWjct2501140z++hsuU2bk6zV8WjAmn29sqJqzqiqFVReJgKBgD4YrFVWXVVNU48az/wBkkRbjhv8AxZtOmsdMtVjh1YxoowFS6hA5fBefxNS/+IbU/wAuf9ktfqbH83xbP21tv/OpP/dxf4U/4htT/Ln/AGSepsfzfFksNW07T3dxewvI/tySXKyO2OgyWJwMnCjAGeQqBlRn5VUTcoq4cvZmI+Tdb9TbjhMeKV0i0fibVIpSjJZwsJFMgKtPKPYIVsERIe9lsFmC4GBk3myNl1Y/97d/FPKOr7ouRfiv2aeTc4/n9cntbMc+1kE0o8ordg/P9KXsl+c+VTtqZEWMWqemeEd8/bWWqxRvVxCM1uP7YajaWo59rOruP5OA9qx+BZUX96uc2BY38ibnRTHxnh8tUzLq0o063RK7NWlAoFAoFAoFAoFAoFAoFAoFAoKxx9pr3OmpcQruntX7VFHV0xtlj6fKQnA/KC1Hy8eMizVanp+fQ9269yqKkFfxjXNIjltnAcFZreTwDjmufHawJRh5MRXEYmRXg5OtUcuEx2fvjC0uURdo4LZw9rEfEelB9uGB2yxNgmORfaQ/DqD4gg+Nd7RXTXTFVM6xKpmJidJSPqcf8Wn+6P8ACvTCH4j1Oz0bT5DKYVYKcJ3d7Ejuqq9SxPIAUmdOMisaBpy2vDkETqgdYURuQOGCAH486+eZN2qu/XXTM6TVM+7VcUUxFERPUkOBNTtF4YghkeBJreNYpo5CoZXjG0kg8yGxkN0INfQLdym5TFdPKVRMTE6Sty2sTLkIhB6HaK9sPQtI1PJE/wB0f4UGLVdSj0jTpJ5mCRxqWZj4Af8AEnoAOZJAoKTpCSXd1LdzjbLPjCH+ChXPZx/pcyzfnMfIVw+2M7+03d2j8NPLtnpny+60xrW5TrPOW7wJb/bO/mv2HdcdjbZ/iUbLSfzj8x5qiV02ysP+zY8RP4p4z5e756oN+5v19i6VZNJQKBQKBQKBQKBQKBQKBQKBQKBQc71i2+4zUi/SxnfJPhbTOeefyYZGOc9FY+AYYoNs7Mm/HrrUe1HOOuPOPil41/d9mrk9XdnLZan63ZlRNgLLExwlwg6K2PZdeeyTwzg5BxVRsvas4s+rr40T4x3eX7mRfsRXxjmtXD3EkOuowQlJU/CwSd2SM+8eI8mGVPga7O3couUxXROsSrZiYnSXrUuGLPVbntJ7WCV8AbpI1Y4HQZIr2w1PuG03/YbX+hT/AAoH3Dab/sNr/Qp/hQT8aCKMKAAAMADwA8KDR1rWoNCtO0nkCAnCjqzseiqo7zsfIAmsTMRGsimv23El8s1yhihjO6C1JBII6Sy45GT8lBkJ5luY5Tau2IuRNmxPDpnr7I7O3p7udhj42ntVMdxG3FGpGzhJEKnF5MD0XH4BCOsj/KPyFJ8SBTYuzJqmMi7HCOUdfb3dRk39PYpdCghW2gVEUKqgKqgYAAGAAPAAV1ivZKBQKBQKBQKBQKBQKBQKBQKBQKBQY7iBbq3ZHUMjAqysMggjBBB5EEeFBQ7rRp+EvwCvcWQ/gx3prceS55yxDwX21HTcByotpbGpvzNy1wq+E+U/vtSrOTNHCrkwtBa8T26SowYr+DmiYpJGfEBlwyHzU/OK5u3eysC5pGtM9U8p+k96bNNu7HW27e/1HSxgPDeIOgm+8y48t8asjf0a/Gr2x6RUTGl6nTu4x4f/AFFrw5/TLcXjWSNfvmnXYP8AJtBIPp7ZT9IFWVO2MOr9fjE+TROPcjofTxuzjuadek/ndgg+kz//ABWatrYcf4kfHyIx7k9DVn1nUdQGFS3tF/KJNxJ8wwkan4lx7jUC/wCkNmn8qmZnt4R5ttOHVP4p0akWmxabI1zPIZJAO9cXDAlR4gZwka+5Qoqgyc/JzKt2fCP3xS6LVFuNXm0Fxxbytt8FqfauiMPIvlArc+fTtWGB8kN1q42fsPSYuZH+3z8vHqR72V0ULzpGlxaNp6wwoEjXoB/WSTzLE8yTzJrp4jRBblAoFAoFAoFAoFAoFAoFAoFAoFAoFAoFBXtY4OttTuzMA8E56zwN2bn9L5MnQe2rVqvWLd6nduUxMdr1TVNM6xKIk0PUrD2JLa7X+UDW8n0oHRj+6tUt70fsVcbdU0/GPP4pNOZXHONWA3F7Ee/ps/xjlgcfNmVT9IFQKvR29+muPjHm3RmU9MHrd4/s6bc5/OkgUfXGsR6O3+mqPj5E5lPUyx6Xqd98m1tV82Zrh/8AdURoD+8am2fR21H5lcz3cPNqqzKp5QkdO4HgjnWS5eS8lU5Vp8FFPmkagRqffgt76urGJZx40tUxHz8eaNXcqr/FK01IeCgUCgUCgUCgUCgUCgUCgUCgUCgUCgUCgUCgUCgUCgUCgUCgUCgUCgUCgUCgUHNOF/SBecQ8S3NmttbpJb795aVypKSbMAiPOCfHHTw8KCe9H/HCcYwzKYzDPA22WItvAySAQwA3A7T4ciPgSG9xdxOnDENuzjPbXEcPXGA55v8ABQCaCYvWkWzcxBWkCnYHJClscgSASAfPBoKB6PPSd91OuS2s8It5kB2rv3bipIdeYGGHXHPIz5UFoudTuY+LYrdY4jDJG8naFm3ARsisu3bgnMi4OemfLmGhJxcdR4qexs1V3iXdPM+ezi8AgC85HyemVA588ggB8uOJ7jTeJraznt1PrDMEuI2OwqsbMw2nvI4IXu5Iwc55YoPeocX9rxWNPtEWS4C75nc4SFOXM45u3Ne6Me0Mkc8B5Ti46dxUljeqqPMubeZM9nLzwUIbnG+egywORzBIBC20ERxZqUujcPzXEKI5hQyMrsVBRFJbBAPewMjlz6cutBRtL9JF5qPB0uorZwmKJiGj7Zg5CgFmH3srgbvHwB92Q98SelJtP4Wt7+3hSW3nbYQ7lHSQA5UgKQR3W558B1zQWU8WDSuCxfXwWMFFcRxkue+AVQZxlzn3AeeATQfLHVb++0VbpbeHvqHW2LMJCpGRmQjaHI+SUwDyLDmQEDqXpHmg4J+2MdsuwStG0UjFHUB9gJwCM7uo8M+6gl9M4lur/gM34hhDmNpVi3tzRQTgtt5MQOXLHn7giuDeO7vizh+4uY7aBBCSqo0jEuyqGIzt7vIjB58z4UGPg3j+84u0W5nhtIR2PJUMjEyNt3bR3cLyxzPiR8aDa9GHpJXjd5Y3jEM0eGCBtwZDyJGQDkHkeXyl+YLDb6ncScXSWxji7FIll7QM24iRnVV27cZzG2Tnpjz5BHWPFrcQ69Pb2KoUtztmuJclN5yNiKpBfoctuAGPHIyHqHia4XicWMtuqStG8iTBi0TqowMcgytuPeU52+ZyDQQ/BHH9zxPxRPatbRRC33CVxIzc1fZhRtGcnPM45Cg8X3H93bekFdMFtCWcjbL2jAbCu/cRtzkAHl5jr40HQb27WwsXlkOFjQux8goyT9AoI7hDXV4l4bgulG3tFyVznawO1lz44YEUD1G7/wBrT+gH/wBlBxzgPVl0f0rau7RzSd+fCwxPK3+k56IDgcupwPfQWX0D6Yotbq97WN3uXBMcbbjEMltr5Aw5LHljoAc8+Qanp209tb0uWRSdth2ZIHPLTH74CPNU7FgfJzQdE4H1n7oOEba4zlnjG8/nr3X/ALQNBxX0gaBJw+LbV7QbWErdrgcg4lba5x8lh3W8Dy67qDp+lcSx67dWl5H7Jsrpiv5LLLb7kPwII9/I+NBVPsclNxaX87ktJJKu5j4kBmz85c0HWL7T0vZYncHML9ohHg2xk+ja7UHH/sfbk6truqXL+27RsT+seRiP6h9FBsfZGqYLKxnQlZI5WCsOoyA2fpQUHXLKf1mzR+m5Q30jNBE8efiPf/ss31LUHGuC+I7fT/Q1dW5kVriZpY44F70jGRAoO0c8cyc+7zoNXi7QpeH/AEI2cc6lZHu+0KHqoaKTAPkcAEjwJxQSPpluGn0TRrbJCOis3x2Iin5gzfTQd6VQigDkB0oObemXT00/0aXQjGA8yyEfnPMGb6Tk/PQaPDnFsEHotSEpc7xasuRbSlc7CPaCbce/OKDW9Af+rq8/XSfUJQffscvxUuv13/TFBS9b02TgK40zVbUfe5YYS6jkO0MI3oeXISLk+PPcfAUHVL7iFZra+vbZsg6ZHJG3kd1wRnyIbkR4EGgi/sdIBHwTK3i1w30CNAB/x+mg6VPYJPfxSkd+IMFPucAMPgcKfmFBxD0b63HovpE1ZpFlYNLIB2UTynlO3URqcfPQZTqaat9kFayRiQLsxiSNo25QP8lwDj34oOp8bQfbLTFtMsvrT9kWXqECmRz7gVQpnzYUFE+x71Fo9Ou7GXIe3lzg+AbKso+DoT+9QdcoOKeij/XDq/6U/wDzVA9FEbJ6WtXMeewVpQ2PZ3G47n9Qkx7s0Fss9An4l4fmf1vs4r/fIU7FG+9yLtj7zd7PYiPn4Ee6ggvse9RZNNu7GXIkt5c4PgGyrKPg6E/vUF50jTo9Z4OMEo3RydqrD3GVuY8iOoPgRQcy9EWhS6Bx/e2M5JWOB9vgGWR4xvH6SqufhjwoN/0FRNoGtalp82BLG6sB0LKMqWA/JwYyPcwoOq3mpR2d3FGx78zFUUDJO1dzN7lA6t0BIHUig5R6H7L7l+P9TsXG0kK8WflRo7bSP3ZF/r8jQe/TtC2u6tpunxc5ZXZiOu0clDEfk47Q58lNB12GIQQqo6KAB8AMUELx5+I9/wDss31TUFO+x5OeAm91w/8AdSg1vsj/AMS4P2pfqpKCH9MOkvNwNpl5GM+rogbHPCyIm1j7gygfvUHZ9PvE1CxjljOUkUOpHiGGRQc79MOpx6t6Lrh4juQSqgbHJikwViv5S7gRkcjjly50ElwqcehqP9ib6tqCsegM49HV5+uk+oSgfY5H/NS7/Xf9MUFxsNCj4m9FttbS+zJaQ4bxVhEpVh7wcH39KDnvoh0KZotY064JVljWDB6Lv7XmuR7JLbx55z40E39j7KbTRbu0kBWaC4JdD1UMoX+8jUHS5tTji1OODOZZFZwo54RcZdvJckLnxJ+OA5H6HD/2lax+m/8AzDUDWD/3jrb9AfUPQXzULebWOLm7GfsRawhSwRZMvOdzLhuhVI4znykPvoOdWEL8E+nRVkkDreqcvtCZaU+S8smZAP3vfQdxoKlZ+jfT7C7aSKOaORshnS6uFZgTkglZcnJAJz40EpacL2tjorWsUXZwvneI2ZWbPUl1beSQMElskculBsabokWmaT6vF2ixAYA7WQlRjGFZnLKAOgBGPCgh9O9Hthpl68sMcscjhg7rczhmDe1k9rkknnnrnB6jNBL6BoUPD1j2VurLHkkK0jyAEnJx2jHaCcnA5ZJPU0GY6ZEdXFzt+/CMxb/NCwbafPDDI8snzNBoa3wrb61dpK6sk6DCTxO0cgHluQgkczyORzPnQZNG4ch0i4aRe0eZhtaaZ2lkKg527nJKrnntXA91B91jh6DV7qOV1ImiOY5o2KOngQGXqpBIKtlTk5FA03h2HT9QecBnncYaaQ7n2j5IJ5Iv5qgD3UEtQaGt6PFrunmGcM0be0qu8e73ExsCR7jyoNLhrhK14XDC0jaMP7S9rI6k+e13IB5AZAzQeOJODbPieRTdRvJt9le1lVR7wqOFz78ZoN3TdCg0zSfVkQmHG3s5HaUbSMbPvrN3MctvT3UENF6P7SGMxo1ykBJJt1uJFi5kkjaG9kknK5x7qDe1zhC016xjhniJijGEiSR40GBgd2NlU4HIZHLnjGaDxb8GWltoDWaJILds5jE8uMHqoPabgpycqDg5ORzoNWx9Hdhp9lJFFFLHHKMSItxOAw94EvlyPmOXSgaZ6PLDSYpFgjliWUbZAlxOoYe/Evx59eZ8zQTmjaVFounrDCGEa8lVnZ8DyBkYkAeAzgUHuHTY4dTknVcSSKiOw+UIy23PvG4jPXGB4CgjNW4RttT1IXGJIrjG3toJGicry7rFDhxyHtA9BQZtM4bg0y3kVO0LSjEkrSu0rYGBmQtvGATjBGOoxQR+i+j+w0LU+3t4Xjl55YTSnIPMhg0hDAnBwQeYBoPE/o60+41c3LRSGctu7X1icNkdCCJOWBgDHQDFBK6Zw5BpeoyzRCQSSnMhaaVwx8CVdyuQBgHHIchyoNK/4GstR1tbqWJ3nRgyO00p2lW3AKu/aFDc9oGPdQWOgUCgUCgUCgUEdxEccP3P6mT+4aCuaPYWbww//wA9wxCd8wDkcDvE58+eaDYuuIbmPTbu4WOIRWrTZVi26VYSdxUjkhwCBkNk+Q5kLHe3yWWmvO5xGiGRj+aq7ifoFBG2d3eGSJpIYtkh76Ix3wgqSCSe7JzwpChcZyNwFBofdFP9pPXuzj9V29pty3adh17XOMbtnf7PHTluzQZzqt1d3t2kCQgW7hQZC33wmBJdvd9j28bu94cqCMS8bXeI9Pl2p2L2j3CI+SVJMBDcjt3qHwD4At50GWx1w2/Ddky+r2sLWsT9pcSZVcoMRLucMxA6uzfk+0ScBms+J5dTjtRDHHunWbcxYlEMEioWGAC6kk49knK9OeA3rDUp7xJ0xCs1vL2bk7tjAxLKGA6r3ZFyCTgg8zyoNax124utIeYRwlS4EUhYohj6NO27mE6lce2ACMBgQGbhviAarfTxdpBKYljbtbdsoRIXG3GW2spjbI3HkR7wAsFAoFAoFAoFAoFAoFAoFAoFAoNbUrX17TpYs47RGTOM43KRnHj1oIezsdQt40X1mzKqAP8ARZASBy6+tYBx44oMk/D5m4du7btMes9v39vs9vu8M89u7zGceFBKXFit3prQyDcjoY2HmrLtI+cUEZaaZdB4VluVaOI5yiFHlwMKJDvK455YKBuYD2RlSGmeGZTpBs+3T1QjZjsz2nYHl2O7ft9nub9udvLG7v0EvYaZ6ndXTbs9vKJMYxtxBHFjrz/B5zy648KDR0jhz7Xep/fN3q1obb2cbs9l3+vL8F05+115cw09O4Xm0gwmGWEslpFbFpYi2OxBw67ZFIDbjuTPPC8xjmGxofDT6ZcRM03adl6xglNrN6xKsuWIbG4FTkgAHPRccwx6pwzJdi5CTIq3E6ySK8ZYMiwJEYjtkUlWMYJ58wSuME5DLfaLcahDH2ktuWilWSMCBgh2qylXVpWyMNlSCNrKp54xQfbfRrmPULic3EfaTQCMAQnEbRs5jZcyd5R2jbg3tHmCo7tBPxArGAxycDJxjJ8TjwoPV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B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4" descr="data:image/jpeg;base64,/9j/4AAQSkZJRgABAQAAAQABAAD/2wCEAAkGBxQHBhQUExQVFhUXGR4bGBcXGSAaHxwcGxgkHR8cIiMZHSggHR4nHh4dIjEjJSkrLi4uICUzPDUsNyotLysBCgoKDg0OGxAQGzQkICQuLiwzNSwvLCwsNy0sNC0sLDQsLDQsLCwvLCwsLCwvNy0sLCw0NCwsLCwtLCwsLCwvLP/AABEIAOEA4QMBEQACEQEDEQH/xAAbAAEAAgMBAQAAAAAAAAAAAAAABQYDBAcCAf/EAFMQAAIBAwIDBAUEDAkJCQEAAAECAwAEEQUSBiExEyJBUQcUMmFxQoGRswgVFiMzNlJicnN0gkNTY4OToaKy0SQmNDdUkrG0wycoRFVklMHT1CX/xAAbAQEAAgMBAQAAAAAAAAAAAAAABAUBAwYCB//EAD8RAQABAwEEBggEAwYHAAAAAAABAgMEEQUSITFBUWFxkdEGEyKBobHB4TIzQvA0UnIUI0NTgpIVFiRiosLx/9oADAMBAAIRAxEAPwDuNAoFAoFAoFAoFAoFAoFAoFAoFAoFAoFAoFAoFAoFAoFAoFAoFAoFAoFAoFAoFAoFAoFAoFAoFAoFAoFAoFAoFAoFAoFAoFAoFAoFAoFAoMF3dx2UJaV0jUdWdgo+knFBBSce6bG+PXYGP5jb/wC5msTMRzHwcf6cWwbuJf0yU/vgCsRVTVylnSYTWnapBqkW6CaKVfON1cf2Sa9MNugUCgUCgUCgUCgUCgUCgUCgUCgUCgUCgUCgjNe12DQLUPO+NxwiKCzu3gqKuWY/AcupwKxVVFMa1TpBEa8lVuNSv9c6H1GE9Au2Sdh7ycxxfAByPMVz2Xt+ij2bEb09c8vOfgmW8SZ41cGkeH7OxPazKrsOs105lbl+dMTj5sVR3NoZmROm9PdTw+SVFm3R0PScVWS8o5lfHhCrSY/olNYp2ZmXOPq59/D5szftx0j8WWir35Sg85Y5Ix9MiAUq2VmUf4c+7SflLEX7c9LyNKsNc++xrA5HSWBgGB9zxEMD89YpyczFnTWqnsnX5SzNFuvqltQPfaJzgm9ajH8DdHv48kmAzn9YH+I61cYvpB+m/T748vLwRrmH00LLw9xPDrjMg3RzJ+EglG2RfDOOjJ5OpKnzrpLV2i7Tv0TrCFVTNM6Sm62MFAoFAoFAoFAoFAoFAoFAoFAoFAoFBB8UcQjQ4FVV7W4lJWGEHG4jqxPyY16s3h8SBWq9eos0TcrnSIeqaZqnSFXtLAWcr3d1KJLgr35m5JGg57IwTiOMfSerEmuIztoXs2vdj8PREfXrlZ2rNNqNZ5vdgLriYBrb/J7Y9LmRcvIPOKNsYXykflz5KRzq1wdgRpv5HhH1ny8Wi7l9FCd0/geztJA7xm4lH8Lcntmz5jd3U+CBRXR2rNu1G7bpiI7EOqqauMysSgIABgDwFbHl660EFqnCFnqcm94FWTwlizFIP34yG+bOK810U1xu1RrHazEzHGEBe6XecPLuUte246jAFygHltAWf4YVvLcaoczYNu57Vj2Z6uj7JVvLqjhVxa0tvBxJaRzRvhlJMU8fdkjbocZGR5MjDn0Irn7N/I2femOU9MTyn99cJlVNF6lPcLcRPdXBtboKt0g3Bl5JOg5donkR0ZPknzBFdrh5lvKt79HvjqlWXLc0TpKz1LaygUCgUCgUCgUCgUCgUCgUCgUCg1dV1CPSdNknlbbHGpZj7gM/OfIeJoKLpEDzzve3ICzzDoT+BhBykIJ6YzuY+LE+Qrh9rZ85V3co/DHLtnr8vutMe1uU6zzZtA0z7rphcTqfU1bMELD8MVPKdx4pnminr7R6ir/ZWzIxqfWV/jn4dnf1omRfmudI5LfruqLoujyzuCVjQttXqxHRR7ycAfGriZ04yjOc6o899cBbg3FxM6l/VLaTsYokHUswdNwB5bnY7j0UDIHP0ZmXnV1RjaUUR0zz+v76Uubdu1Eb/GTTeHrDUNHjnFnDiSMSYZQT3l3cyeeefWqO9mZdu7Nubs8J05+5LptW5pid1q8Ly9vEhtmuLCYxrKsLP2sTxsAQyo5KNHzAOzYynkduedxfys7Z9Uesn1lE9PKfHonv1RqLdq7Hs8JX3hriM6hOYLhBFdINxVTlJEzjtIyeZXPVTzUnBzyJu8TLt5Vvft/eEW5bmidJWKpTwp/E+gNaXLXlmuZOs8C9J1HiB0EwHst8r2T4EQNoYFGXb0nhVHKf30Ntq7NuexE3cS8RaTFNbybXGJbeYdVbwyPyTzV1PUEg1x+Nfu4GRxjlwmP34x5LGuim9RwW7hXWxr+jrIV2SAlJo85Mcq8nT6eYPiCD413tFdNdMVUzrE8VVMTE6SmK9MFAoFAoFAoFAoFAoFAoFAoFAoKVxtN9stctrP5C/wCUzjzCNiFD7mky381VVtnK9RjTEc6uHn8EjGo3q+5oatAdb1OGxGdsoMlwRyxAhAK8jkGRiqfDf5VR7Bw4u3Zu1cqeXf8AbyScu5u07sdK0cU38+jaSrWlr6w+5V7IHaFTB58geQwBgDxrsZVylX+t3vF3D80Kw2sZPcbdNKrxSKQw3I9uCCDg4PUe41UZW1rNiqbd2ir4cvFIt49VUa0zH79zVuLq/i1ATRWpSYoIpdzxtBJGGLdQ4lUjLFSEzzwQaq9nZlnE1pi5E0zx00mKtfDTq6W+9bqr46cfgk+FfxLtf2aP6oVT5v8AF3P6p+aTb/LjuQumre6lwtppSG0U28cTRSGaTcU7MKysBCQA6dQCcEA88Cuiz9qYtdNePcirpjlHOOmOKFasVxpXGjc1K11G8eJ1is0lhcPFIJ5DtPRgR2AyrKSpGeYPmBVXg5eNiXN+mqqeuN2OP/kkXbddyNJiPH7LF90Goj/w1mfcLmT/APPVx/zDi9VXhHmjf2OvsSWg8UjUL7sJomt7jaWVGYOsijqY3HJsZGQQrDOcYq0xcu1k071udfm0V26qJ0qQd5a/aDiwxjlBebpYx4JOvOVB5B1++AeYkqk9IMPWmMinnHCe7on6JWJc47kvWlTfafjZf4u9Uq3kJ4V3KfcXi3A+fZr7q9ej+VvW6rM/p4x3Tz8J+bGXRpO9HSvldEhlAoFAoFAoFAoFAoFAoFAoFAoOfWD+u8SahP8AywgX9GCMAgfzjSVyHpDd1vU2+qNffP2iFjh0+zMpHgOL1nUb65PjKIE/QgXBx/OtL9FXmyLPqsSjt4+P20RMireuSuFWbSot2uzj67xyzb2xPvO6YZ+OAB8wrmPSSPy/9X0TsL9XuaA0eLW+KLlZu0Kx2sTIFmkjALSTZOI3XOdo656Vt2DZt148zVTEzvTziOqHnLqmK+E9D7wr+Jdr+zR/VCuezf4u5/VPzTLf5cdyNXha2g9EgulEyzCxEgYXE4AfsdwIXtNo5+GMe6u9nGszOs0R4Qqd+rrbcvCttFbFj2/JST/lM/gM/wAbXDRnXpq0jTn/AC0+S19VTEa8fGWHhmB9MSxUySOt1ZCZlkYuUlQR7iC5JAYS816Aryxk1c7ew7VFqm7RTETrpw4daNiXKpq3ZlIcTt2FrDKv4SK4gZPPLTLGy/vI7KfjVZsSuqnMpiOnWJ8Nfo3ZURNuU76SIf8ANdpgO9aulwvwjbLj54i6/PXZ5FmL1qq3PTGitoq3aolX+L37HRe3HW3kjnUjyjcM30puHz1xOyLs2synt4eP30WeRTvW5dHByK7xVPtAoFAoFAoFAoFAoFAoFAoFAoOdcKd6wkbxa5uSfj61JXC7bn/rK/d8oWuN+VCb9GR3cII3i01wT8TdyV2mPGlmiOyPkrK/xT3rVW55Ua9/H65/Zrf6yeuY9JOVv/V9E7C/V7kLrGoHRtakkS8soWlgRGjuebEI0hDLiVOu8joelaNkZtyzamim1NUTVzjl0dj1kW4qq1mrRt8K/iXa/s0f1Qqqzf4u5/VPzSLX5cdypW/EM17wNbWYurFxLHBB2KKe2CsVRgSJjhlXJY7McjyFdbXtG5TVXTNqYimKvanlw106OnvV8WYmIne56cFn48v1tNAaMyJG1wexVnIUL2nJmJPQKm5viAOpFcrs21Nd6KtNYp9qdOPLlHvnRPvVaU6dfBsaHB61N6y1xHcNsESGIARRxg52IAzdTgsWYk4XoABUjam0LuRMUV0bkRx0nn7+TxYs00cYnVg0GVtX4rjS+Q2/ZsZLaDIdZnQZ3mRTgsgywiwCPa72OVzsbGxada7de9V3aae76o2TXcnhVGkL5xJALnh25Q9GhkU/AoRV+iKDdH1z0dsT8uyJPzwV8+o9jOjTor/9lvPG17nQtFkMujQMepiQn50FfQVQ3aBQKBQKBQKBQKBQKBQKBQKBQc74bHZC6j8Y7u4GPc0plX+y6n564jbtG7lzPXET9PotMWdbaZ9GzBNAki8Ybm4Qj9KdpF+lJFPz11uFXFePRVH8sfJXXI0rmO1a6lPCjXv4/XP7Nb/WT1zHpJyt/wCr6J2F+r3MelQLNxbeblVsWcOMgHH3yfzqV6Pfw1X9U/KGvM/HHc1eExu4MtR/6aP6oVzOb/F3P6p+ada/LjuVrQ9QE3qcbQ9+0hVI7aILJNJN2YRpX7MlY4wCVUyEe0WOO7XU59V3Mo9TjxwnnVPCNOqOv3eaBaim3O9X4OhcN8NuLlrm9CNOy7UiHeSCPOSoJHedjgs+BnAA5DnNwcG3iW9ynjPTPW13bs3J1lHazaR2HHcfYqqGa2kMyqAATHJGI3IHyu/IufEcvAYrfSGmmbFNU8976Tq3YczvzDV4n7ltA49tLq2KH3m4VD9KMyn3E1S7DqmMymI6Yn5a/OEnKiJtytXG936jwdeOOogk2/pFCFHzsQK7nXRVqbxEn2u4EnTxW2aMfHs9g/rxXz7E/vc2meurX46re57Nqe50axg9WskT8lVX6BivoKoZ6BQKBQKBQKBQKBQKBQKBQKBQUK7j+13Hc6H2bmNJ08t8YEUo+O0Qn5zXM+kVjhRejun5x9U7Dr4zSy8OXH2s4zliPJLtBKnl20ICSL8TH2bfuNUnYGRv2JtTzpn4T99WvLo0r161j4l4gh4Z0sz3BYRhguVGTljgVeorn1jxXa6hrNxdvcW8QlEcccbzR7hHFuIZsOQCzOxxnkAPHNcrtuLuRXTTbt1TFOvHdnnPu7E/F3aImZmOPa+XeoWNxftKupLEzII27K5jUMqliM5z4u301ExLu0MWjct2501140z++hsuU2bk6zV8WjAmn29sqJqzqiqFVReJgKBgD4YrFVWXVVNU48az/wBkkRbjhv8AxZtOmsdMtVjh1YxoowFS6hA5fBefxNS/+IbU/wAuf9ktfqbH83xbP21tv/OpP/dxf4U/4htT/Ln/AGSepsfzfFksNW07T3dxewvI/tySXKyO2OgyWJwMnCjAGeQqBlRn5VUTcoq4cvZmI+Tdb9TbjhMeKV0i0fibVIpSjJZwsJFMgKtPKPYIVsERIe9lsFmC4GBk3myNl1Y/97d/FPKOr7ouRfiv2aeTc4/n9cntbMc+1kE0o8ordg/P9KXsl+c+VTtqZEWMWqemeEd8/bWWqxRvVxCM1uP7YajaWo59rOruP5OA9qx+BZUX96uc2BY38ibnRTHxnh8tUzLq0o063RK7NWlAoFAoFAoFAoFAoFAoFAoFAoKxx9pr3OmpcQruntX7VFHV0xtlj6fKQnA/KC1Hy8eMizVanp+fQ9269yqKkFfxjXNIjltnAcFZreTwDjmufHawJRh5MRXEYmRXg5OtUcuEx2fvjC0uURdo4LZw9rEfEelB9uGB2yxNgmORfaQ/DqD4gg+Nd7RXTXTFVM6xKpmJidJSPqcf8Wn+6P8ACvTCH4j1Oz0bT5DKYVYKcJ3d7Ejuqq9SxPIAUmdOMisaBpy2vDkETqgdYURuQOGCAH486+eZN2qu/XXTM6TVM+7VcUUxFERPUkOBNTtF4YghkeBJreNYpo5CoZXjG0kg8yGxkN0INfQLdym5TFdPKVRMTE6Sty2sTLkIhB6HaK9sPQtI1PJE/wB0f4UGLVdSj0jTpJ5mCRxqWZj4Af8AEnoAOZJAoKTpCSXd1LdzjbLPjCH+ChXPZx/pcyzfnMfIVw+2M7+03d2j8NPLtnpny+60xrW5TrPOW7wJb/bO/mv2HdcdjbZ/iUbLSfzj8x5qiV02ysP+zY8RP4p4z5e756oN+5v19i6VZNJQKBQKBQKBQKBQKBQKBQKBQKBQc71i2+4zUi/SxnfJPhbTOeefyYZGOc9FY+AYYoNs7Mm/HrrUe1HOOuPOPil41/d9mrk9XdnLZan63ZlRNgLLExwlwg6K2PZdeeyTwzg5BxVRsvas4s+rr40T4x3eX7mRfsRXxjmtXD3EkOuowQlJU/CwSd2SM+8eI8mGVPga7O3couUxXROsSrZiYnSXrUuGLPVbntJ7WCV8AbpI1Y4HQZIr2w1PuG03/YbX+hT/AAoH3Dab/sNr/Qp/hQT8aCKMKAAAMADwA8KDR1rWoNCtO0nkCAnCjqzseiqo7zsfIAmsTMRGsimv23El8s1yhihjO6C1JBII6Sy45GT8lBkJ5luY5Tau2IuRNmxPDpnr7I7O3p7udhj42ntVMdxG3FGpGzhJEKnF5MD0XH4BCOsj/KPyFJ8SBTYuzJqmMi7HCOUdfb3dRk39PYpdCghW2gVEUKqgKqgYAAGAAPAAV1ivZKBQKBQKBQKBQKBQKBQKBQKBQKBQY7iBbq3ZHUMjAqysMggjBBB5EEeFBQ7rRp+EvwCvcWQ/gx3prceS55yxDwX21HTcByotpbGpvzNy1wq+E+U/vtSrOTNHCrkwtBa8T26SowYr+DmiYpJGfEBlwyHzU/OK5u3eysC5pGtM9U8p+k96bNNu7HW27e/1HSxgPDeIOgm+8y48t8asjf0a/Gr2x6RUTGl6nTu4x4f/AFFrw5/TLcXjWSNfvmnXYP8AJtBIPp7ZT9IFWVO2MOr9fjE+TROPcjofTxuzjuadek/ndgg+kz//ABWatrYcf4kfHyIx7k9DVn1nUdQGFS3tF/KJNxJ8wwkan4lx7jUC/wCkNmn8qmZnt4R5ttOHVP4p0akWmxabI1zPIZJAO9cXDAlR4gZwka+5Qoqgyc/JzKt2fCP3xS6LVFuNXm0Fxxbytt8FqfauiMPIvlArc+fTtWGB8kN1q42fsPSYuZH+3z8vHqR72V0ULzpGlxaNp6wwoEjXoB/WSTzLE8yTzJrp4jRBblAoFAoFAoFAoFAoFAoFAoFAoFAoFAoFBXtY4OttTuzMA8E56zwN2bn9L5MnQe2rVqvWLd6nduUxMdr1TVNM6xKIk0PUrD2JLa7X+UDW8n0oHRj+6tUt70fsVcbdU0/GPP4pNOZXHONWA3F7Ee/ps/xjlgcfNmVT9IFQKvR29+muPjHm3RmU9MHrd4/s6bc5/OkgUfXGsR6O3+mqPj5E5lPUyx6Xqd98m1tV82Zrh/8AdURoD+8am2fR21H5lcz3cPNqqzKp5QkdO4HgjnWS5eS8lU5Vp8FFPmkagRqffgt76urGJZx40tUxHz8eaNXcqr/FK01IeCgUCgUCgUCgUCgUCgUCgUCgUCgUCgUCgUCgUCgUCgUCgUCgUCgUCgUCgUCgUHNOF/SBecQ8S3NmttbpJb795aVypKSbMAiPOCfHHTw8KCe9H/HCcYwzKYzDPA22WItvAySAQwA3A7T4ciPgSG9xdxOnDENuzjPbXEcPXGA55v8ABQCaCYvWkWzcxBWkCnYHJClscgSASAfPBoKB6PPSd91OuS2s8It5kB2rv3bipIdeYGGHXHPIz5UFoudTuY+LYrdY4jDJG8naFm3ARsisu3bgnMi4OemfLmGhJxcdR4qexs1V3iXdPM+ezi8AgC85HyemVA588ggB8uOJ7jTeJraznt1PrDMEuI2OwqsbMw2nvI4IXu5Iwc55YoPeocX9rxWNPtEWS4C75nc4SFOXM45u3Ne6Me0Mkc8B5Ti46dxUljeqqPMubeZM9nLzwUIbnG+egywORzBIBC20ERxZqUujcPzXEKI5hQyMrsVBRFJbBAPewMjlz6cutBRtL9JF5qPB0uorZwmKJiGj7Zg5CgFmH3srgbvHwB92Q98SelJtP4Wt7+3hSW3nbYQ7lHSQA5UgKQR3W558B1zQWU8WDSuCxfXwWMFFcRxkue+AVQZxlzn3AeeATQfLHVb++0VbpbeHvqHW2LMJCpGRmQjaHI+SUwDyLDmQEDqXpHmg4J+2MdsuwStG0UjFHUB9gJwCM7uo8M+6gl9M4lur/gM34hhDmNpVi3tzRQTgtt5MQOXLHn7giuDeO7vizh+4uY7aBBCSqo0jEuyqGIzt7vIjB58z4UGPg3j+84u0W5nhtIR2PJUMjEyNt3bR3cLyxzPiR8aDa9GHpJXjd5Y3jEM0eGCBtwZDyJGQDkHkeXyl+YLDb6ncScXSWxji7FIll7QM24iRnVV27cZzG2Tnpjz5BHWPFrcQ69Pb2KoUtztmuJclN5yNiKpBfoctuAGPHIyHqHia4XicWMtuqStG8iTBi0TqowMcgytuPeU52+ZyDQQ/BHH9zxPxRPatbRRC33CVxIzc1fZhRtGcnPM45Cg8X3H93bekFdMFtCWcjbL2jAbCu/cRtzkAHl5jr40HQb27WwsXlkOFjQux8goyT9AoI7hDXV4l4bgulG3tFyVznawO1lz44YEUD1G7/wBrT+gH/wBlBxzgPVl0f0rau7RzSd+fCwxPK3+k56IDgcupwPfQWX0D6Yotbq97WN3uXBMcbbjEMltr5Aw5LHljoAc8+Qanp209tb0uWRSdth2ZIHPLTH74CPNU7FgfJzQdE4H1n7oOEba4zlnjG8/nr3X/ALQNBxX0gaBJw+LbV7QbWErdrgcg4lba5x8lh3W8Dy67qDp+lcSx67dWl5H7Jsrpiv5LLLb7kPwII9/I+NBVPsclNxaX87ktJJKu5j4kBmz85c0HWL7T0vZYncHML9ohHg2xk+ja7UHH/sfbk6truqXL+27RsT+seRiP6h9FBsfZGqYLKxnQlZI5WCsOoyA2fpQUHXLKf1mzR+m5Q30jNBE8efiPf/ss31LUHGuC+I7fT/Q1dW5kVriZpY44F70jGRAoO0c8cyc+7zoNXi7QpeH/AEI2cc6lZHu+0KHqoaKTAPkcAEjwJxQSPpluGn0TRrbJCOis3x2Iin5gzfTQd6VQigDkB0oObemXT00/0aXQjGA8yyEfnPMGb6Tk/PQaPDnFsEHotSEpc7xasuRbSlc7CPaCbce/OKDW9Af+rq8/XSfUJQffscvxUuv13/TFBS9b02TgK40zVbUfe5YYS6jkO0MI3oeXISLk+PPcfAUHVL7iFZra+vbZsg6ZHJG3kd1wRnyIbkR4EGgi/sdIBHwTK3i1w30CNAB/x+mg6VPYJPfxSkd+IMFPucAMPgcKfmFBxD0b63HovpE1ZpFlYNLIB2UTynlO3URqcfPQZTqaat9kFayRiQLsxiSNo25QP8lwDj34oOp8bQfbLTFtMsvrT9kWXqECmRz7gVQpnzYUFE+x71Fo9Ou7GXIe3lzg+AbKso+DoT+9QdcoOKeij/XDq/6U/wDzVA9FEbJ6WtXMeewVpQ2PZ3G47n9Qkx7s0Fss9An4l4fmf1vs4r/fIU7FG+9yLtj7zd7PYiPn4Ee6ggvse9RZNNu7GXIkt5c4PgGyrKPg6E/vUF50jTo9Z4OMEo3RydqrD3GVuY8iOoPgRQcy9EWhS6Bx/e2M5JWOB9vgGWR4xvH6SqufhjwoN/0FRNoGtalp82BLG6sB0LKMqWA/JwYyPcwoOq3mpR2d3FGx78zFUUDJO1dzN7lA6t0BIHUig5R6H7L7l+P9TsXG0kK8WflRo7bSP3ZF/r8jQe/TtC2u6tpunxc5ZXZiOu0clDEfk47Q58lNB12GIQQqo6KAB8AMUELx5+I9/wDss31TUFO+x5OeAm91w/8AdSg1vsj/AMS4P2pfqpKCH9MOkvNwNpl5GM+rogbHPCyIm1j7gygfvUHZ9PvE1CxjljOUkUOpHiGGRQc79MOpx6t6Lrh4juQSqgbHJikwViv5S7gRkcjjly50ElwqcehqP9ib6tqCsegM49HV5+uk+oSgfY5H/NS7/Xf9MUFxsNCj4m9FttbS+zJaQ4bxVhEpVh7wcH39KDnvoh0KZotY064JVljWDB6Lv7XmuR7JLbx55z40E39j7KbTRbu0kBWaC4JdD1UMoX+8jUHS5tTji1OODOZZFZwo54RcZdvJckLnxJ+OA5H6HD/2lax+m/8AzDUDWD/3jrb9AfUPQXzULebWOLm7GfsRawhSwRZMvOdzLhuhVI4znykPvoOdWEL8E+nRVkkDreqcvtCZaU+S8smZAP3vfQdxoKlZ+jfT7C7aSKOaORshnS6uFZgTkglZcnJAJz40EpacL2tjorWsUXZwvneI2ZWbPUl1beSQMElskculBsabokWmaT6vF2ixAYA7WQlRjGFZnLKAOgBGPCgh9O9Hthpl68sMcscjhg7rczhmDe1k9rkknnnrnB6jNBL6BoUPD1j2VurLHkkK0jyAEnJx2jHaCcnA5ZJPU0GY6ZEdXFzt+/CMxb/NCwbafPDDI8snzNBoa3wrb61dpK6sk6DCTxO0cgHluQgkczyORzPnQZNG4ch0i4aRe0eZhtaaZ2lkKg527nJKrnntXA91B91jh6DV7qOV1ImiOY5o2KOngQGXqpBIKtlTk5FA03h2HT9QecBnncYaaQ7n2j5IJ5Iv5qgD3UEtQaGt6PFrunmGcM0be0qu8e73ExsCR7jyoNLhrhK14XDC0jaMP7S9rI6k+e13IB5AZAzQeOJODbPieRTdRvJt9le1lVR7wqOFz78ZoN3TdCg0zSfVkQmHG3s5HaUbSMbPvrN3MctvT3UENF6P7SGMxo1ykBJJt1uJFi5kkjaG9kknK5x7qDe1zhC016xjhniJijGEiSR40GBgd2NlU4HIZHLnjGaDxb8GWltoDWaJILds5jE8uMHqoPabgpycqDg5ORzoNWx9Hdhp9lJFFFLHHKMSItxOAw94EvlyPmOXSgaZ6PLDSYpFgjliWUbZAlxOoYe/Evx59eZ8zQTmjaVFounrDCGEa8lVnZ8DyBkYkAeAzgUHuHTY4dTknVcSSKiOw+UIy23PvG4jPXGB4CgjNW4RttT1IXGJIrjG3toJGicry7rFDhxyHtA9BQZtM4bg0y3kVO0LSjEkrSu0rYGBmQtvGATjBGOoxQR+i+j+w0LU+3t4Xjl55YTSnIPMhg0hDAnBwQeYBoPE/o60+41c3LRSGctu7X1icNkdCCJOWBgDHQDFBK6Zw5BpeoyzRCQSSnMhaaVwx8CVdyuQBgHHIchyoNK/4GstR1tbqWJ3nRgyO00p2lW3AKu/aFDc9oGPdQWOgUCgUCgUCgUEdxEccP3P6mT+4aCuaPYWbww//wA9wxCd8wDkcDvE58+eaDYuuIbmPTbu4WOIRWrTZVi26VYSdxUjkhwCBkNk+Q5kLHe3yWWmvO5xGiGRj+aq7ifoFBG2d3eGSJpIYtkh76Ix3wgqSCSe7JzwpChcZyNwFBofdFP9pPXuzj9V29pty3adh17XOMbtnf7PHTluzQZzqt1d3t2kCQgW7hQZC33wmBJdvd9j28bu94cqCMS8bXeI9Pl2p2L2j3CI+SVJMBDcjt3qHwD4At50GWx1w2/Ddky+r2sLWsT9pcSZVcoMRLucMxA6uzfk+0ScBms+J5dTjtRDHHunWbcxYlEMEioWGAC6kk49knK9OeA3rDUp7xJ0xCs1vL2bk7tjAxLKGA6r3ZFyCTgg8zyoNax124utIeYRwlS4EUhYohj6NO27mE6lce2ACMBgQGbhviAarfTxdpBKYljbtbdsoRIXG3GW2spjbI3HkR7wAsFAoFAoFAoFAoFAoFAoFAoFAoNbUrX17TpYs47RGTOM43KRnHj1oIezsdQt40X1mzKqAP8ARZASBy6+tYBx44oMk/D5m4du7btMes9v39vs9vu8M89u7zGceFBKXFit3prQyDcjoY2HmrLtI+cUEZaaZdB4VluVaOI5yiFHlwMKJDvK455YKBuYD2RlSGmeGZTpBs+3T1QjZjsz2nYHl2O7ft9nub9udvLG7v0EvYaZ6ndXTbs9vKJMYxtxBHFjrz/B5zy648KDR0jhz7Xep/fN3q1obb2cbs9l3+vL8F05+115cw09O4Xm0gwmGWEslpFbFpYi2OxBw67ZFIDbjuTPPC8xjmGxofDT6ZcRM03adl6xglNrN6xKsuWIbG4FTkgAHPRccwx6pwzJdi5CTIq3E6ySK8ZYMiwJEYjtkUlWMYJ58wSuME5DLfaLcahDH2ktuWilWSMCBgh2qylXVpWyMNlSCNrKp54xQfbfRrmPULic3EfaTQCMAQnEbRs5jZcyd5R2jbg3tHmCo7tBPxArGAxycDJxjJ8TjwoPV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AoFB//Z"/>
          <p:cNvSpPr>
            <a:spLocks noChangeAspect="1" noChangeArrowheads="1"/>
          </p:cNvSpPr>
          <p:nvPr/>
        </p:nvSpPr>
        <p:spPr bwMode="auto">
          <a:xfrm>
            <a:off x="1524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251520" y="620688"/>
            <a:ext cx="8371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/>
              <a:t>Atributos más valorados</a:t>
            </a:r>
            <a:endParaRPr lang="es-EC" sz="3200" b="1" dirty="0"/>
          </a:p>
        </p:txBody>
      </p:sp>
      <p:sp>
        <p:nvSpPr>
          <p:cNvPr id="4" name="3 Rectángulo"/>
          <p:cNvSpPr/>
          <p:nvPr/>
        </p:nvSpPr>
        <p:spPr>
          <a:xfrm>
            <a:off x="521660" y="2129849"/>
            <a:ext cx="2061174" cy="432048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Marca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2921937"/>
            <a:ext cx="3402268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Programa de recompensas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75864" y="3822061"/>
            <a:ext cx="2772000" cy="43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Seguros principales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4650129"/>
            <a:ext cx="4410380" cy="435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bg1"/>
                </a:solidFill>
              </a:rPr>
              <a:t>Canales, promociones, beneficios 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0" t="86602" r="13127" b="5842"/>
          <a:stretch/>
        </p:blipFill>
        <p:spPr bwMode="auto">
          <a:xfrm>
            <a:off x="6588224" y="6265242"/>
            <a:ext cx="2339752" cy="4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932040" y="2132856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Pionera en pagos electrónicos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617733" y="2921937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Club Miles - </a:t>
            </a:r>
            <a:r>
              <a:rPr lang="es-EC" dirty="0" err="1" smtClean="0"/>
              <a:t>Aadvantage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885708" y="3853395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Por categoría</a:t>
            </a:r>
            <a:endParaRPr lang="es-EC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4211960" y="3106603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4222470" y="3973107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4211960" y="2345873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9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5976664"/>
            <a:ext cx="9144000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699792" y="1586989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err="1" smtClean="0">
                <a:latin typeface="+mj-lt"/>
                <a:cs typeface="Arial" pitchFamily="34" charset="0"/>
              </a:rPr>
              <a:t>Titanium</a:t>
            </a:r>
            <a:r>
              <a:rPr lang="es-EC" sz="2400" dirty="0">
                <a:latin typeface="+mj-lt"/>
                <a:cs typeface="Arial" pitchFamily="34" charset="0"/>
              </a:rPr>
              <a:t> </a:t>
            </a:r>
            <a:r>
              <a:rPr lang="es-EC" sz="2400" dirty="0" err="1" smtClean="0">
                <a:latin typeface="+mj-lt"/>
                <a:cs typeface="Arial" pitchFamily="34" charset="0"/>
              </a:rPr>
              <a:t>Infinite</a:t>
            </a:r>
            <a:endParaRPr lang="es-EC" sz="2400" baseline="30000" dirty="0" smtClean="0">
              <a:latin typeface="+mj-lt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491880" y="2843934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>
                <a:latin typeface="+mj-lt"/>
                <a:cs typeface="Arial" pitchFamily="34" charset="0"/>
              </a:rPr>
              <a:t>Titanium</a:t>
            </a:r>
            <a:r>
              <a:rPr lang="es-EC" sz="2400" dirty="0">
                <a:latin typeface="+mj-lt"/>
                <a:cs typeface="Arial" pitchFamily="34" charset="0"/>
              </a:rPr>
              <a:t> </a:t>
            </a:r>
            <a:r>
              <a:rPr lang="es-EC" sz="2400" dirty="0" smtClean="0">
                <a:latin typeface="+mj-lt"/>
                <a:cs typeface="Arial" pitchFamily="34" charset="0"/>
              </a:rPr>
              <a:t>Signature </a:t>
            </a:r>
            <a:endParaRPr lang="es-EC" sz="2400" baseline="30000" dirty="0" smtClean="0">
              <a:latin typeface="+mj-lt"/>
              <a:cs typeface="Arial" pitchFamily="34" charset="0"/>
            </a:endParaRPr>
          </a:p>
          <a:p>
            <a:endParaRPr lang="es-EC" sz="2400" baseline="30000" dirty="0">
              <a:latin typeface="+mj-lt"/>
              <a:cs typeface="Arial" pitchFamily="34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2694718" y="2204864"/>
            <a:ext cx="273630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059632" cy="129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88" y="2534707"/>
            <a:ext cx="2047086" cy="132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68560" y="107790"/>
            <a:ext cx="7991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 smtClean="0"/>
              <a:t>Tarjetas Visa TITANIUM</a:t>
            </a:r>
            <a:endParaRPr lang="es-EC" sz="3600" dirty="0"/>
          </a:p>
        </p:txBody>
      </p:sp>
      <p:cxnSp>
        <p:nvCxnSpPr>
          <p:cNvPr id="13" name="12 Conector recto"/>
          <p:cNvCxnSpPr/>
          <p:nvPr/>
        </p:nvCxnSpPr>
        <p:spPr>
          <a:xfrm>
            <a:off x="3540013" y="3326795"/>
            <a:ext cx="273630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2622710" y="4782356"/>
            <a:ext cx="273630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3468005" y="5977558"/>
            <a:ext cx="273630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2585018" y="4248683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err="1" smtClean="0">
                <a:latin typeface="+mj-lt"/>
                <a:cs typeface="Arial" pitchFamily="34" charset="0"/>
              </a:rPr>
              <a:t>Titanium</a:t>
            </a:r>
            <a:r>
              <a:rPr lang="es-EC" sz="2400" dirty="0" smtClean="0">
                <a:latin typeface="+mj-lt"/>
                <a:cs typeface="Arial" pitchFamily="34" charset="0"/>
              </a:rPr>
              <a:t> </a:t>
            </a:r>
            <a:r>
              <a:rPr lang="es-EC" sz="2400" dirty="0" err="1" smtClean="0">
                <a:latin typeface="+mj-lt"/>
                <a:cs typeface="Arial" pitchFamily="34" charset="0"/>
              </a:rPr>
              <a:t>Platinum</a:t>
            </a:r>
            <a:endParaRPr lang="es-EC" sz="2400" baseline="30000" dirty="0" smtClean="0">
              <a:latin typeface="+mj-lt"/>
              <a:cs typeface="Arial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203848" y="5474082"/>
            <a:ext cx="5796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>
                <a:latin typeface="+mj-lt"/>
                <a:cs typeface="Arial" pitchFamily="34" charset="0"/>
              </a:rPr>
              <a:t>Titanium</a:t>
            </a:r>
            <a:r>
              <a:rPr lang="es-EC" sz="2400" dirty="0">
                <a:latin typeface="+mj-lt"/>
                <a:cs typeface="Arial" pitchFamily="34" charset="0"/>
              </a:rPr>
              <a:t> </a:t>
            </a:r>
            <a:r>
              <a:rPr lang="es-EC" sz="2400" dirty="0" err="1" smtClean="0">
                <a:latin typeface="+mj-lt"/>
                <a:cs typeface="Arial" pitchFamily="34" charset="0"/>
              </a:rPr>
              <a:t>World</a:t>
            </a:r>
            <a:r>
              <a:rPr lang="es-EC" sz="2400" dirty="0" smtClean="0">
                <a:latin typeface="+mj-lt"/>
                <a:cs typeface="Arial" pitchFamily="34" charset="0"/>
              </a:rPr>
              <a:t> </a:t>
            </a:r>
            <a:r>
              <a:rPr lang="es-EC" sz="2400" dirty="0" err="1" smtClean="0">
                <a:latin typeface="+mj-lt"/>
                <a:cs typeface="Arial" pitchFamily="34" charset="0"/>
              </a:rPr>
              <a:t>Card</a:t>
            </a:r>
            <a:endParaRPr lang="es-EC" sz="2400" baseline="30000" dirty="0" smtClean="0">
              <a:latin typeface="+mj-lt"/>
              <a:cs typeface="Arial" pitchFamily="34" charset="0"/>
            </a:endParaRPr>
          </a:p>
        </p:txBody>
      </p:sp>
      <p:pic>
        <p:nvPicPr>
          <p:cNvPr id="28" name="Picture 2" descr="E:\Nathalie Burbano\Mis Documentos Nathalie\Desktop\Visa\2013\2.2 Proyectos\Chip\Artes\2014\JPG\Finales\PLATINUM mi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4" y="3628206"/>
            <a:ext cx="1944216" cy="124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5086447"/>
            <a:ext cx="1926023" cy="122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19 Conector recto"/>
          <p:cNvCxnSpPr/>
          <p:nvPr/>
        </p:nvCxnSpPr>
        <p:spPr>
          <a:xfrm>
            <a:off x="539552" y="901495"/>
            <a:ext cx="79208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0" t="86602" r="13127" b="5842"/>
          <a:stretch/>
        </p:blipFill>
        <p:spPr bwMode="auto">
          <a:xfrm>
            <a:off x="6660232" y="6467028"/>
            <a:ext cx="2339752" cy="4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6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0888" y="404664"/>
            <a:ext cx="842493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entury Gothic" pitchFamily="34" charset="0"/>
              </a:rPr>
              <a:t>INFINITE</a:t>
            </a:r>
            <a:endParaRPr lang="es-EC" sz="2000" b="1" dirty="0">
              <a:latin typeface="Century Gothic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2132856"/>
            <a:ext cx="2664296" cy="167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908720"/>
            <a:ext cx="58473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sz="1600" dirty="0" smtClean="0"/>
              <a:t>Sin cupo preestablecido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C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sz="1600" dirty="0" smtClean="0"/>
              <a:t>De </a:t>
            </a:r>
            <a:r>
              <a:rPr lang="es-EC" sz="1600" dirty="0"/>
              <a:t>más alto prestigio, de los productos Visa a nivel mundial. </a:t>
            </a:r>
            <a:endParaRPr lang="es-EC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C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sz="1600" dirty="0"/>
              <a:t>Cuenta con la tarjeta </a:t>
            </a:r>
            <a:r>
              <a:rPr lang="es-EC" sz="1600" b="1" dirty="0" err="1"/>
              <a:t>Prority</a:t>
            </a:r>
            <a:r>
              <a:rPr lang="es-EC" sz="1600" b="1" dirty="0"/>
              <a:t> Pass™</a:t>
            </a:r>
            <a:r>
              <a:rPr lang="es-EC" sz="1600" dirty="0"/>
              <a:t>, su llave de acceso a más de 700 salas Vip* a nivel </a:t>
            </a:r>
            <a:r>
              <a:rPr lang="es-EC" sz="1600" dirty="0" smtClean="0"/>
              <a:t>mundial.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C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sz="1600" b="1" dirty="0" smtClean="0"/>
              <a:t>Acceso </a:t>
            </a:r>
            <a:r>
              <a:rPr lang="es-EC" sz="1600" b="1" dirty="0"/>
              <a:t>a Visa </a:t>
            </a:r>
            <a:r>
              <a:rPr lang="es-EC" sz="1600" b="1" dirty="0" err="1"/>
              <a:t>Luxury</a:t>
            </a:r>
            <a:r>
              <a:rPr lang="es-EC" sz="1600" b="1" dirty="0"/>
              <a:t> Hotel </a:t>
            </a:r>
            <a:r>
              <a:rPr lang="es-EC" sz="1600" b="1" dirty="0" err="1"/>
              <a:t>Collection</a:t>
            </a:r>
            <a:r>
              <a:rPr lang="es-EC" sz="1600" dirty="0"/>
              <a:t>, la red de beneficios en hoteles a nivel internacional más completa del mundo </a:t>
            </a:r>
            <a:r>
              <a:rPr lang="es-EC" sz="1600" dirty="0" smtClean="0"/>
              <a:t>(Up </a:t>
            </a:r>
            <a:r>
              <a:rPr lang="es-EC" sz="1600" dirty="0"/>
              <a:t>Grade en habitaciones, estatus de cliente </a:t>
            </a:r>
            <a:r>
              <a:rPr lang="es-EC" sz="1600" dirty="0" smtClean="0"/>
              <a:t>VIP)</a:t>
            </a:r>
          </a:p>
          <a:p>
            <a:pPr algn="just"/>
            <a:r>
              <a:rPr lang="es-EC" sz="1600" dirty="0" smtClean="0"/>
              <a:t> </a:t>
            </a:r>
            <a:r>
              <a:rPr lang="es-EC" sz="1600" dirty="0" smtClean="0">
                <a:hlinkClick r:id="rId3"/>
              </a:rPr>
              <a:t>www.visaluxuryhotelcollection.com.mx</a:t>
            </a:r>
            <a:r>
              <a:rPr lang="es-EC" sz="16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C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sz="1600" b="1" dirty="0" smtClean="0"/>
              <a:t>Millas Bienvenida: </a:t>
            </a:r>
            <a:r>
              <a:rPr lang="es-EC" sz="1600" dirty="0" smtClean="0"/>
              <a:t>AAdvantage</a:t>
            </a:r>
            <a:r>
              <a:rPr lang="es-EC" sz="1600" dirty="0"/>
              <a:t>: </a:t>
            </a:r>
            <a:r>
              <a:rPr lang="es-EC" sz="1600" dirty="0" smtClean="0"/>
              <a:t>5000 / Miles</a:t>
            </a:r>
            <a:r>
              <a:rPr lang="es-EC" sz="1600" dirty="0"/>
              <a:t>: 3000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C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0" t="86602" r="13127" b="5842"/>
          <a:stretch/>
        </p:blipFill>
        <p:spPr bwMode="auto">
          <a:xfrm>
            <a:off x="6660232" y="6265242"/>
            <a:ext cx="2339752" cy="4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5682734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/>
              <a:t>Consulte </a:t>
            </a:r>
            <a:r>
              <a:rPr lang="es-EC" sz="1600" dirty="0"/>
              <a:t>sus </a:t>
            </a:r>
            <a:r>
              <a:rPr lang="es-EC" sz="1600" b="1" dirty="0"/>
              <a:t>promociones exclusivas internacionales</a:t>
            </a:r>
            <a:r>
              <a:rPr lang="es-EC" sz="1600" dirty="0"/>
              <a:t> en </a:t>
            </a:r>
            <a:r>
              <a:rPr lang="es-EC" sz="1600" dirty="0" err="1"/>
              <a:t>Infinite</a:t>
            </a:r>
            <a:r>
              <a:rPr lang="es-EC" sz="1600" dirty="0"/>
              <a:t> </a:t>
            </a:r>
            <a:r>
              <a:rPr lang="es-EC" sz="1600" dirty="0" err="1"/>
              <a:t>Privileges</a:t>
            </a:r>
            <a:r>
              <a:rPr lang="es-EC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207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476672"/>
            <a:ext cx="842493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entury Gothic" pitchFamily="34" charset="0"/>
              </a:rPr>
              <a:t>PROGRAMA DE RECOMPENSAS – TITANIUM MILES</a:t>
            </a:r>
            <a:endParaRPr lang="es-EC" sz="2000" b="1" dirty="0"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1340768"/>
            <a:ext cx="8064896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/>
              <a:t>Con </a:t>
            </a:r>
            <a:r>
              <a:rPr lang="es-EC" sz="1600" dirty="0"/>
              <a:t>la tarjeta </a:t>
            </a:r>
            <a:r>
              <a:rPr lang="es-EC" sz="1600" b="1" dirty="0"/>
              <a:t>Visa </a:t>
            </a:r>
            <a:r>
              <a:rPr lang="es-EC" sz="1600" b="1" dirty="0" err="1"/>
              <a:t>Titanium</a:t>
            </a:r>
            <a:r>
              <a:rPr lang="es-EC" sz="1600" b="1" dirty="0"/>
              <a:t> </a:t>
            </a:r>
            <a:r>
              <a:rPr lang="es-EC" sz="1600" b="1" dirty="0" smtClean="0"/>
              <a:t>Miles</a:t>
            </a:r>
            <a:r>
              <a:rPr lang="es-EC" sz="1600" dirty="0" smtClean="0"/>
              <a:t>, </a:t>
            </a:r>
            <a:r>
              <a:rPr lang="es-EC" sz="1600" dirty="0"/>
              <a:t>el </a:t>
            </a:r>
            <a:r>
              <a:rPr lang="es-EC" sz="1600" dirty="0" smtClean="0"/>
              <a:t>cliente </a:t>
            </a:r>
            <a:r>
              <a:rPr lang="es-EC" sz="1600" dirty="0"/>
              <a:t>podrá acumular millas* </a:t>
            </a:r>
            <a:r>
              <a:rPr lang="es-EC" sz="1600" dirty="0" smtClean="0"/>
              <a:t>por </a:t>
            </a:r>
            <a:r>
              <a:rPr lang="es-EC" sz="1600" dirty="0"/>
              <a:t>todos sus consumos a nivel nacional e internacional en el programa de recompensas TITANIUM </a:t>
            </a:r>
            <a:r>
              <a:rPr lang="es-EC" sz="1600" dirty="0" smtClean="0"/>
              <a:t>MILES, </a:t>
            </a:r>
            <a:r>
              <a:rPr lang="es-EC" sz="1600" dirty="0"/>
              <a:t>y disfrutar de insuperables experiencias</a:t>
            </a:r>
            <a:r>
              <a:rPr lang="es-EC" sz="1600" dirty="0" smtClean="0"/>
              <a:t>. </a:t>
            </a:r>
          </a:p>
          <a:p>
            <a:pPr algn="just"/>
            <a:endParaRPr lang="es-EC" sz="1600" dirty="0" smtClean="0"/>
          </a:p>
          <a:p>
            <a:pPr algn="just"/>
            <a:endParaRPr lang="es-EC" sz="1600" dirty="0"/>
          </a:p>
          <a:p>
            <a:pPr algn="just"/>
            <a:r>
              <a:rPr lang="es-EC" sz="1600" dirty="0" smtClean="0"/>
              <a:t>Entre los principales beneficios se encuentran:</a:t>
            </a:r>
          </a:p>
          <a:p>
            <a:pPr algn="just"/>
            <a:endParaRPr lang="es-EC" sz="1600" dirty="0" smtClean="0"/>
          </a:p>
          <a:p>
            <a:pPr algn="just"/>
            <a:endParaRPr lang="es-EC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Membresía </a:t>
            </a:r>
            <a:r>
              <a:rPr lang="es-EC" sz="1600" dirty="0"/>
              <a:t>TITANIUM Miles</a:t>
            </a:r>
            <a:r>
              <a:rPr lang="es-EC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Opciones de viajes en </a:t>
            </a:r>
            <a:r>
              <a:rPr lang="es-EC" sz="1600" dirty="0"/>
              <a:t>más de 200 aerolíneas alrededor del </a:t>
            </a:r>
            <a:r>
              <a:rPr lang="es-EC" sz="1600" dirty="0" smtClean="0"/>
              <a:t>mundo.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Hospedaje en </a:t>
            </a:r>
            <a:r>
              <a:rPr lang="es-EC" sz="1600" dirty="0"/>
              <a:t>más de </a:t>
            </a:r>
            <a:r>
              <a:rPr lang="es-EC" sz="1600" dirty="0" smtClean="0"/>
              <a:t>150.000 </a:t>
            </a:r>
            <a:r>
              <a:rPr lang="es-EC" sz="1600" dirty="0"/>
              <a:t>hoteles </a:t>
            </a:r>
            <a:r>
              <a:rPr lang="es-EC" sz="1600" dirty="0" smtClean="0"/>
              <a:t>a </a:t>
            </a:r>
            <a:r>
              <a:rPr lang="es-EC" sz="1600" dirty="0"/>
              <a:t>nivel mundial</a:t>
            </a:r>
            <a:r>
              <a:rPr lang="es-EC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Además </a:t>
            </a:r>
            <a:r>
              <a:rPr lang="es-EC" sz="1600" dirty="0"/>
              <a:t>con sus millas acumuladas podrá obtener viajes, autos rentados, innovadores productos y mucho </a:t>
            </a:r>
            <a:r>
              <a:rPr lang="es-EC" sz="1600" dirty="0" smtClean="0"/>
              <a:t>más.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Compra </a:t>
            </a:r>
            <a:r>
              <a:rPr lang="es-EC" sz="1600" dirty="0"/>
              <a:t>de millas en línea para no postergar su </a:t>
            </a:r>
            <a:r>
              <a:rPr lang="es-EC" sz="1600" dirty="0" smtClean="0"/>
              <a:t>viaje.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Convertir </a:t>
            </a:r>
            <a:r>
              <a:rPr lang="es-EC" sz="1600" dirty="0"/>
              <a:t>las millas en productos de las categorías de su </a:t>
            </a:r>
            <a:r>
              <a:rPr lang="es-EC" sz="1600" dirty="0" smtClean="0"/>
              <a:t>preferencia.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Recibir </a:t>
            </a:r>
            <a:r>
              <a:rPr lang="es-EC" sz="1600" dirty="0"/>
              <a:t>un paquete de millas de bienvenida con su primer consumo</a:t>
            </a:r>
            <a:r>
              <a:rPr lang="es-EC" sz="1600" dirty="0" smtClean="0"/>
              <a:t>*.</a:t>
            </a:r>
          </a:p>
          <a:p>
            <a:pPr algn="just"/>
            <a:endParaRPr lang="es-EC" sz="1600" dirty="0" smtClean="0"/>
          </a:p>
          <a:p>
            <a:pPr algn="just"/>
            <a:endParaRPr lang="es-EC" sz="1600" dirty="0" smtClean="0"/>
          </a:p>
          <a:p>
            <a:r>
              <a:rPr lang="es-EC" sz="1050" dirty="0"/>
              <a:t>* Aplica </a:t>
            </a:r>
            <a:r>
              <a:rPr lang="es-EC" sz="1050" dirty="0" smtClean="0"/>
              <a:t>en consumos mayores </a:t>
            </a:r>
            <a:r>
              <a:rPr lang="es-EC" sz="1050" dirty="0"/>
              <a:t>a USD </a:t>
            </a:r>
            <a:r>
              <a:rPr lang="es-EC" sz="1050" dirty="0" smtClean="0"/>
              <a:t>30.</a:t>
            </a:r>
            <a:endParaRPr lang="es-EC" sz="1600" dirty="0"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0" t="86602" r="13127" b="5842"/>
          <a:stretch/>
        </p:blipFill>
        <p:spPr bwMode="auto">
          <a:xfrm>
            <a:off x="6588224" y="6265242"/>
            <a:ext cx="2339752" cy="4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6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620688"/>
            <a:ext cx="842493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entury Gothic" pitchFamily="34" charset="0"/>
              </a:rPr>
              <a:t>PROGRAMA DE RECOMPENSAS – TITANIUM AAdvantage</a:t>
            </a:r>
            <a:endParaRPr lang="es-EC" sz="2000" b="1" dirty="0"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1340768"/>
            <a:ext cx="8064896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1600" dirty="0" smtClean="0"/>
          </a:p>
          <a:p>
            <a:pPr algn="just"/>
            <a:r>
              <a:rPr lang="es-EC" sz="1600" dirty="0" smtClean="0"/>
              <a:t>Con </a:t>
            </a:r>
            <a:r>
              <a:rPr lang="es-EC" sz="1600" dirty="0"/>
              <a:t>la tarjeta </a:t>
            </a:r>
            <a:r>
              <a:rPr lang="es-EC" sz="1600" b="1" dirty="0"/>
              <a:t>Visa </a:t>
            </a:r>
            <a:r>
              <a:rPr lang="es-EC" sz="1600" b="1" dirty="0" err="1"/>
              <a:t>Titanium</a:t>
            </a:r>
            <a:r>
              <a:rPr lang="es-EC" sz="1600" b="1" dirty="0"/>
              <a:t> </a:t>
            </a:r>
            <a:r>
              <a:rPr lang="es-EC" sz="1600" b="1" dirty="0" smtClean="0"/>
              <a:t>AAdvantage</a:t>
            </a:r>
            <a:r>
              <a:rPr lang="es-EC" sz="1600" dirty="0" smtClean="0"/>
              <a:t>, </a:t>
            </a:r>
            <a:r>
              <a:rPr lang="es-EC" sz="1600" dirty="0"/>
              <a:t>el </a:t>
            </a:r>
            <a:r>
              <a:rPr lang="es-EC" sz="1600" dirty="0" smtClean="0"/>
              <a:t>cliente </a:t>
            </a:r>
            <a:r>
              <a:rPr lang="es-EC" sz="1600" dirty="0"/>
              <a:t>podrá acumular millas* </a:t>
            </a:r>
            <a:r>
              <a:rPr lang="es-EC" sz="1600" dirty="0" smtClean="0"/>
              <a:t>por </a:t>
            </a:r>
            <a:r>
              <a:rPr lang="es-EC" sz="1600" dirty="0"/>
              <a:t>todos sus consumos a nivel nacional e internacional en el programa de </a:t>
            </a:r>
            <a:r>
              <a:rPr lang="es-EC" sz="1600" dirty="0" smtClean="0"/>
              <a:t>recompensas.</a:t>
            </a:r>
          </a:p>
          <a:p>
            <a:pPr algn="just"/>
            <a:endParaRPr lang="es-EC" sz="1600" dirty="0"/>
          </a:p>
          <a:p>
            <a:pPr algn="just"/>
            <a:r>
              <a:rPr lang="es-EC" sz="1600" dirty="0" smtClean="0"/>
              <a:t>Entre los principales beneficios se encuentran:</a:t>
            </a:r>
          </a:p>
          <a:p>
            <a:pPr algn="just"/>
            <a:endParaRPr lang="es-EC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Canjear millas AAdvantage por pasajes en American Airlines o en cualquier compañía de la alianza </a:t>
            </a:r>
            <a:r>
              <a:rPr lang="es-EC" sz="1600" dirty="0" err="1" smtClean="0"/>
              <a:t>Oneworld</a:t>
            </a:r>
            <a:r>
              <a:rPr lang="es-EC" sz="1600" dirty="0" smtClean="0"/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Renta de vehículos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Reserva en hoteles.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Recibir </a:t>
            </a:r>
            <a:r>
              <a:rPr lang="es-EC" sz="1600" dirty="0"/>
              <a:t>un paquete de millas de bienvenida con su primer consumo</a:t>
            </a:r>
            <a:r>
              <a:rPr lang="es-EC" sz="1600" dirty="0" smtClean="0"/>
              <a:t>*.</a:t>
            </a:r>
          </a:p>
          <a:p>
            <a:pPr algn="just"/>
            <a:endParaRPr lang="es-EC" sz="1600" dirty="0" smtClean="0"/>
          </a:p>
          <a:p>
            <a:pPr algn="just"/>
            <a:endParaRPr lang="es-EC" sz="1600" dirty="0"/>
          </a:p>
          <a:p>
            <a:pPr algn="just"/>
            <a:endParaRPr lang="es-EC" sz="1600" dirty="0" smtClean="0"/>
          </a:p>
          <a:p>
            <a:r>
              <a:rPr lang="es-EC" sz="1050" dirty="0"/>
              <a:t>* Aplica </a:t>
            </a:r>
            <a:r>
              <a:rPr lang="es-EC" sz="1050" dirty="0" smtClean="0"/>
              <a:t>en consumos mayores </a:t>
            </a:r>
            <a:r>
              <a:rPr lang="es-EC" sz="1050" dirty="0"/>
              <a:t>a USD </a:t>
            </a:r>
            <a:r>
              <a:rPr lang="es-EC" sz="1050" dirty="0" smtClean="0"/>
              <a:t>30.</a:t>
            </a:r>
            <a:endParaRPr lang="es-EC" sz="1600" dirty="0"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0" t="86602" r="13127" b="5842"/>
          <a:stretch/>
        </p:blipFill>
        <p:spPr bwMode="auto">
          <a:xfrm>
            <a:off x="6588224" y="6265242"/>
            <a:ext cx="2339752" cy="4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2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10155</TotalTime>
  <Words>623</Words>
  <Application>Microsoft Office PowerPoint</Application>
  <PresentationFormat>Presentación en pantalla (4:3)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1_Tema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Interdin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Cordovez Dammer, Tadeo</dc:creator>
  <cp:lastModifiedBy>Arias Arteta, Bernardo</cp:lastModifiedBy>
  <cp:revision>90</cp:revision>
  <dcterms:created xsi:type="dcterms:W3CDTF">2014-04-01T20:42:50Z</dcterms:created>
  <dcterms:modified xsi:type="dcterms:W3CDTF">2016-04-26T21:08:27Z</dcterms:modified>
</cp:coreProperties>
</file>